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6" r:id="rId2"/>
    <p:sldId id="257" r:id="rId3"/>
    <p:sldId id="293" r:id="rId4"/>
    <p:sldId id="259" r:id="rId5"/>
    <p:sldId id="263" r:id="rId6"/>
    <p:sldId id="272" r:id="rId7"/>
    <p:sldId id="294" r:id="rId8"/>
    <p:sldId id="274" r:id="rId9"/>
    <p:sldId id="279" r:id="rId10"/>
    <p:sldId id="278" r:id="rId11"/>
    <p:sldId id="258" r:id="rId12"/>
    <p:sldId id="280" r:id="rId13"/>
    <p:sldId id="281" r:id="rId14"/>
    <p:sldId id="282" r:id="rId15"/>
    <p:sldId id="283" r:id="rId16"/>
    <p:sldId id="284" r:id="rId17"/>
    <p:sldId id="285" r:id="rId18"/>
    <p:sldId id="271" r:id="rId19"/>
    <p:sldId id="286" r:id="rId20"/>
    <p:sldId id="287" r:id="rId21"/>
    <p:sldId id="288" r:id="rId22"/>
    <p:sldId id="289" r:id="rId23"/>
    <p:sldId id="290" r:id="rId24"/>
    <p:sldId id="291" r:id="rId25"/>
    <p:sldId id="292" r:id="rId26"/>
    <p:sldId id="261" r:id="rId27"/>
    <p:sldId id="275" r:id="rId28"/>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2B852F-8F7D-43F1-ADC2-1AAB7F86DDA5}" v="171" dt="2024-10-14T06:36:12.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2" d="100"/>
          <a:sy n="92" d="100"/>
        </p:scale>
        <p:origin x="33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3.xml.rels><?xml version="1.0" encoding="UTF-8" standalone="yes"?>
<Relationships xmlns="http://schemas.openxmlformats.org/package/2006/relationships"><Relationship Id="rId2" Type="http://schemas.openxmlformats.org/officeDocument/2006/relationships/hyperlink" Target="https://agriecomission.com/base/bakteriya-ubiica" TargetMode="External"/><Relationship Id="rId1" Type="http://schemas.openxmlformats.org/officeDocument/2006/relationships/hyperlink" Target="https://journal.microbe.ru/jour/article/view/1894" TargetMode="External"/></Relationships>
</file>

<file path=ppt/diagrams/_rels/drawing3.xml.rels><?xml version="1.0" encoding="UTF-8" standalone="yes"?>
<Relationships xmlns="http://schemas.openxmlformats.org/package/2006/relationships"><Relationship Id="rId2" Type="http://schemas.openxmlformats.org/officeDocument/2006/relationships/hyperlink" Target="https://agriecomission.com/base/bakteriya-ubiica" TargetMode="External"/><Relationship Id="rId1" Type="http://schemas.openxmlformats.org/officeDocument/2006/relationships/hyperlink" Target="https://journal.microbe.ru/jour/article/view/1894"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A21178-FEE9-4D57-B8B3-0F490BD07EEB}"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ru-KZ"/>
        </a:p>
      </dgm:t>
    </dgm:pt>
    <dgm:pt modelId="{4CDB28A8-0200-4375-9651-8A7638018C15}">
      <dgm:prSet phldrT="[Текст]"/>
      <dgm:spPr/>
      <dgm:t>
        <a:bodyPr/>
        <a:lstStyle/>
        <a:p>
          <a:r>
            <a:rPr lang="ru-RU" dirty="0" err="1"/>
            <a:t>Биологиялық</a:t>
          </a:r>
          <a:r>
            <a:rPr lang="ru-RU" dirty="0"/>
            <a:t> </a:t>
          </a:r>
          <a:r>
            <a:rPr lang="ru-RU" dirty="0" err="1"/>
            <a:t>агенттер</a:t>
          </a:r>
          <a:r>
            <a:rPr lang="ru-RU" dirty="0"/>
            <a:t> террор </a:t>
          </a:r>
          <a:r>
            <a:rPr lang="ru-RU" dirty="0" err="1"/>
            <a:t>құралы</a:t>
          </a:r>
          <a:r>
            <a:rPr lang="ru-RU" dirty="0"/>
            <a:t> </a:t>
          </a:r>
          <a:r>
            <a:rPr lang="ru-RU" dirty="0" err="1"/>
            <a:t>ретінде</a:t>
          </a:r>
          <a:endParaRPr lang="ru-KZ" dirty="0"/>
        </a:p>
      </dgm:t>
    </dgm:pt>
    <dgm:pt modelId="{EFF87F45-9FC2-44BD-A7F2-B657F7585164}" type="parTrans" cxnId="{182BDF8D-D30F-46DF-B70C-B5381B85928B}">
      <dgm:prSet/>
      <dgm:spPr/>
      <dgm:t>
        <a:bodyPr/>
        <a:lstStyle/>
        <a:p>
          <a:endParaRPr lang="ru-KZ"/>
        </a:p>
      </dgm:t>
    </dgm:pt>
    <dgm:pt modelId="{A8633732-6B52-4A9B-9948-19026E816428}" type="sibTrans" cxnId="{182BDF8D-D30F-46DF-B70C-B5381B85928B}">
      <dgm:prSet/>
      <dgm:spPr/>
      <dgm:t>
        <a:bodyPr/>
        <a:lstStyle/>
        <a:p>
          <a:endParaRPr lang="ru-KZ"/>
        </a:p>
      </dgm:t>
    </dgm:pt>
    <dgm:pt modelId="{20DBB1BF-0F2B-483E-BCCB-06EFF48F54D0}">
      <dgm:prSet phldrT="[Текст]"/>
      <dgm:spPr/>
      <dgm:t>
        <a:bodyPr/>
        <a:lstStyle/>
        <a:p>
          <a:r>
            <a:rPr lang="ru-RU" b="1"/>
            <a:t>саяси</a:t>
          </a:r>
          <a:endParaRPr lang="ru-KZ" b="1" dirty="0"/>
        </a:p>
      </dgm:t>
    </dgm:pt>
    <dgm:pt modelId="{60627F44-864C-4C98-8D30-0B790830F045}" type="parTrans" cxnId="{8DFF4590-9D68-4B9E-AAA1-6AE555F7D82A}">
      <dgm:prSet/>
      <dgm:spPr/>
      <dgm:t>
        <a:bodyPr/>
        <a:lstStyle/>
        <a:p>
          <a:endParaRPr lang="ru-KZ"/>
        </a:p>
      </dgm:t>
    </dgm:pt>
    <dgm:pt modelId="{E4367BE5-8845-402F-8642-D4EC9FA8214D}" type="sibTrans" cxnId="{8DFF4590-9D68-4B9E-AAA1-6AE555F7D82A}">
      <dgm:prSet/>
      <dgm:spPr/>
      <dgm:t>
        <a:bodyPr/>
        <a:lstStyle/>
        <a:p>
          <a:endParaRPr lang="ru-KZ"/>
        </a:p>
      </dgm:t>
    </dgm:pt>
    <dgm:pt modelId="{3E2B1597-1731-4032-8AED-9A8CD32A9664}">
      <dgm:prSet/>
      <dgm:spPr/>
      <dgm:t>
        <a:bodyPr/>
        <a:lstStyle/>
        <a:p>
          <a:r>
            <a:rPr lang="ru-RU" b="1" dirty="0"/>
            <a:t>экономикалық</a:t>
          </a:r>
          <a:endParaRPr lang="ru-KZ" b="1" dirty="0"/>
        </a:p>
      </dgm:t>
    </dgm:pt>
    <dgm:pt modelId="{EFABB949-BE43-4673-81E7-7C24908B435C}" type="parTrans" cxnId="{7BDED423-172D-40BF-85BA-088193A78717}">
      <dgm:prSet/>
      <dgm:spPr/>
      <dgm:t>
        <a:bodyPr/>
        <a:lstStyle/>
        <a:p>
          <a:endParaRPr lang="ru-KZ"/>
        </a:p>
      </dgm:t>
    </dgm:pt>
    <dgm:pt modelId="{343220D8-A19C-4AAB-88AE-EE810A4566C3}" type="sibTrans" cxnId="{7BDED423-172D-40BF-85BA-088193A78717}">
      <dgm:prSet/>
      <dgm:spPr/>
      <dgm:t>
        <a:bodyPr/>
        <a:lstStyle/>
        <a:p>
          <a:endParaRPr lang="ru-KZ"/>
        </a:p>
      </dgm:t>
    </dgm:pt>
    <dgm:pt modelId="{52BC03B6-8289-4A0D-B424-60B225793D15}">
      <dgm:prSet/>
      <dgm:spPr/>
      <dgm:t>
        <a:bodyPr/>
        <a:lstStyle/>
        <a:p>
          <a:r>
            <a:rPr lang="ru-RU" b="1" dirty="0"/>
            <a:t>діни</a:t>
          </a:r>
          <a:endParaRPr lang="ru-KZ" b="1" dirty="0"/>
        </a:p>
      </dgm:t>
    </dgm:pt>
    <dgm:pt modelId="{540E34AE-E061-44DD-AF63-FD4127AA3F39}" type="parTrans" cxnId="{6FC4EE53-373D-4059-8FF4-9F6A400840C5}">
      <dgm:prSet/>
      <dgm:spPr/>
      <dgm:t>
        <a:bodyPr/>
        <a:lstStyle/>
        <a:p>
          <a:endParaRPr lang="ru-KZ"/>
        </a:p>
      </dgm:t>
    </dgm:pt>
    <dgm:pt modelId="{6AAD62EB-7624-4B2A-B8E1-1166946A22FC}" type="sibTrans" cxnId="{6FC4EE53-373D-4059-8FF4-9F6A400840C5}">
      <dgm:prSet/>
      <dgm:spPr/>
      <dgm:t>
        <a:bodyPr/>
        <a:lstStyle/>
        <a:p>
          <a:endParaRPr lang="ru-KZ"/>
        </a:p>
      </dgm:t>
    </dgm:pt>
    <dgm:pt modelId="{497EB7C5-2AB7-474E-9D05-2A47AF1863A8}" type="pres">
      <dgm:prSet presAssocID="{45A21178-FEE9-4D57-B8B3-0F490BD07EEB}" presName="hierChild1" presStyleCnt="0">
        <dgm:presLayoutVars>
          <dgm:orgChart val="1"/>
          <dgm:chPref val="1"/>
          <dgm:dir/>
          <dgm:animOne val="branch"/>
          <dgm:animLvl val="lvl"/>
          <dgm:resizeHandles/>
        </dgm:presLayoutVars>
      </dgm:prSet>
      <dgm:spPr/>
    </dgm:pt>
    <dgm:pt modelId="{6543A939-3C1E-4944-9617-E9D96A723B70}" type="pres">
      <dgm:prSet presAssocID="{4CDB28A8-0200-4375-9651-8A7638018C15}" presName="hierRoot1" presStyleCnt="0">
        <dgm:presLayoutVars>
          <dgm:hierBranch val="init"/>
        </dgm:presLayoutVars>
      </dgm:prSet>
      <dgm:spPr/>
    </dgm:pt>
    <dgm:pt modelId="{2E1B6FDD-78A5-40E8-A519-751BA27807C5}" type="pres">
      <dgm:prSet presAssocID="{4CDB28A8-0200-4375-9651-8A7638018C15}" presName="rootComposite1" presStyleCnt="0"/>
      <dgm:spPr/>
    </dgm:pt>
    <dgm:pt modelId="{C40C423F-5D82-42B3-AC5A-DC7EC66EF22F}" type="pres">
      <dgm:prSet presAssocID="{4CDB28A8-0200-4375-9651-8A7638018C15}" presName="rootText1" presStyleLbl="node0" presStyleIdx="0" presStyleCnt="1">
        <dgm:presLayoutVars>
          <dgm:chPref val="3"/>
        </dgm:presLayoutVars>
      </dgm:prSet>
      <dgm:spPr/>
    </dgm:pt>
    <dgm:pt modelId="{F02A62D6-8B79-43AF-8CD3-136BDDD45CC5}" type="pres">
      <dgm:prSet presAssocID="{4CDB28A8-0200-4375-9651-8A7638018C15}" presName="rootConnector1" presStyleLbl="node1" presStyleIdx="0" presStyleCnt="0"/>
      <dgm:spPr/>
    </dgm:pt>
    <dgm:pt modelId="{9ADE5E90-CF98-4562-8B10-0C8B61A7B7E6}" type="pres">
      <dgm:prSet presAssocID="{4CDB28A8-0200-4375-9651-8A7638018C15}" presName="hierChild2" presStyleCnt="0"/>
      <dgm:spPr/>
    </dgm:pt>
    <dgm:pt modelId="{78872517-629E-4078-86F8-57C12B128380}" type="pres">
      <dgm:prSet presAssocID="{60627F44-864C-4C98-8D30-0B790830F045}" presName="Name37" presStyleLbl="parChTrans1D2" presStyleIdx="0" presStyleCnt="3"/>
      <dgm:spPr/>
    </dgm:pt>
    <dgm:pt modelId="{50B39360-31D2-4FFA-8053-48F479CEA9C7}" type="pres">
      <dgm:prSet presAssocID="{20DBB1BF-0F2B-483E-BCCB-06EFF48F54D0}" presName="hierRoot2" presStyleCnt="0">
        <dgm:presLayoutVars>
          <dgm:hierBranch val="init"/>
        </dgm:presLayoutVars>
      </dgm:prSet>
      <dgm:spPr/>
    </dgm:pt>
    <dgm:pt modelId="{F8183255-AA9C-4839-B72E-C5AF2EE8EDFF}" type="pres">
      <dgm:prSet presAssocID="{20DBB1BF-0F2B-483E-BCCB-06EFF48F54D0}" presName="rootComposite" presStyleCnt="0"/>
      <dgm:spPr/>
    </dgm:pt>
    <dgm:pt modelId="{0F1E8C36-F2E4-4990-ABAC-36C97AAFC879}" type="pres">
      <dgm:prSet presAssocID="{20DBB1BF-0F2B-483E-BCCB-06EFF48F54D0}" presName="rootText" presStyleLbl="node2" presStyleIdx="0" presStyleCnt="3">
        <dgm:presLayoutVars>
          <dgm:chPref val="3"/>
        </dgm:presLayoutVars>
      </dgm:prSet>
      <dgm:spPr/>
    </dgm:pt>
    <dgm:pt modelId="{0B20A079-E477-461F-889D-3B0525E56717}" type="pres">
      <dgm:prSet presAssocID="{20DBB1BF-0F2B-483E-BCCB-06EFF48F54D0}" presName="rootConnector" presStyleLbl="node2" presStyleIdx="0" presStyleCnt="3"/>
      <dgm:spPr/>
    </dgm:pt>
    <dgm:pt modelId="{1381F197-6499-4BAA-9A07-39B9B46A2F05}" type="pres">
      <dgm:prSet presAssocID="{20DBB1BF-0F2B-483E-BCCB-06EFF48F54D0}" presName="hierChild4" presStyleCnt="0"/>
      <dgm:spPr/>
    </dgm:pt>
    <dgm:pt modelId="{6804580C-07C2-4A2A-A444-25ACB2C4E7FC}" type="pres">
      <dgm:prSet presAssocID="{20DBB1BF-0F2B-483E-BCCB-06EFF48F54D0}" presName="hierChild5" presStyleCnt="0"/>
      <dgm:spPr/>
    </dgm:pt>
    <dgm:pt modelId="{25830BEC-5FBA-4F0F-ACB7-2DE7B4EC5EE7}" type="pres">
      <dgm:prSet presAssocID="{EFABB949-BE43-4673-81E7-7C24908B435C}" presName="Name37" presStyleLbl="parChTrans1D2" presStyleIdx="1" presStyleCnt="3"/>
      <dgm:spPr/>
    </dgm:pt>
    <dgm:pt modelId="{5A90B66F-99A2-4922-902A-E93E36EB9270}" type="pres">
      <dgm:prSet presAssocID="{3E2B1597-1731-4032-8AED-9A8CD32A9664}" presName="hierRoot2" presStyleCnt="0">
        <dgm:presLayoutVars>
          <dgm:hierBranch val="init"/>
        </dgm:presLayoutVars>
      </dgm:prSet>
      <dgm:spPr/>
    </dgm:pt>
    <dgm:pt modelId="{81FD0FA2-B259-4202-85CA-B3DDA2EF9E6E}" type="pres">
      <dgm:prSet presAssocID="{3E2B1597-1731-4032-8AED-9A8CD32A9664}" presName="rootComposite" presStyleCnt="0"/>
      <dgm:spPr/>
    </dgm:pt>
    <dgm:pt modelId="{AD62F646-BAB3-4913-8EBB-D00C49471D35}" type="pres">
      <dgm:prSet presAssocID="{3E2B1597-1731-4032-8AED-9A8CD32A9664}" presName="rootText" presStyleLbl="node2" presStyleIdx="1" presStyleCnt="3">
        <dgm:presLayoutVars>
          <dgm:chPref val="3"/>
        </dgm:presLayoutVars>
      </dgm:prSet>
      <dgm:spPr/>
    </dgm:pt>
    <dgm:pt modelId="{3D8CEFBB-E519-4C93-914A-0CAF328FD2A4}" type="pres">
      <dgm:prSet presAssocID="{3E2B1597-1731-4032-8AED-9A8CD32A9664}" presName="rootConnector" presStyleLbl="node2" presStyleIdx="1" presStyleCnt="3"/>
      <dgm:spPr/>
    </dgm:pt>
    <dgm:pt modelId="{6FF4CB7E-5CC0-4E79-8D24-A7615DB30DC2}" type="pres">
      <dgm:prSet presAssocID="{3E2B1597-1731-4032-8AED-9A8CD32A9664}" presName="hierChild4" presStyleCnt="0"/>
      <dgm:spPr/>
    </dgm:pt>
    <dgm:pt modelId="{5BBB9B12-9F2C-4E49-8B77-6CAFDD4ED2B0}" type="pres">
      <dgm:prSet presAssocID="{3E2B1597-1731-4032-8AED-9A8CD32A9664}" presName="hierChild5" presStyleCnt="0"/>
      <dgm:spPr/>
    </dgm:pt>
    <dgm:pt modelId="{644116D9-EA9D-4BEB-AE00-75C599866899}" type="pres">
      <dgm:prSet presAssocID="{540E34AE-E061-44DD-AF63-FD4127AA3F39}" presName="Name37" presStyleLbl="parChTrans1D2" presStyleIdx="2" presStyleCnt="3"/>
      <dgm:spPr/>
    </dgm:pt>
    <dgm:pt modelId="{A957D499-258D-4ECB-B301-81DFE5155708}" type="pres">
      <dgm:prSet presAssocID="{52BC03B6-8289-4A0D-B424-60B225793D15}" presName="hierRoot2" presStyleCnt="0">
        <dgm:presLayoutVars>
          <dgm:hierBranch val="init"/>
        </dgm:presLayoutVars>
      </dgm:prSet>
      <dgm:spPr/>
    </dgm:pt>
    <dgm:pt modelId="{EA6E0B86-4334-43F6-A20E-28F7EBD4F186}" type="pres">
      <dgm:prSet presAssocID="{52BC03B6-8289-4A0D-B424-60B225793D15}" presName="rootComposite" presStyleCnt="0"/>
      <dgm:spPr/>
    </dgm:pt>
    <dgm:pt modelId="{1F89A754-DD23-4761-B6F3-E0C778CEDB93}" type="pres">
      <dgm:prSet presAssocID="{52BC03B6-8289-4A0D-B424-60B225793D15}" presName="rootText" presStyleLbl="node2" presStyleIdx="2" presStyleCnt="3">
        <dgm:presLayoutVars>
          <dgm:chPref val="3"/>
        </dgm:presLayoutVars>
      </dgm:prSet>
      <dgm:spPr/>
    </dgm:pt>
    <dgm:pt modelId="{11D79603-D2B4-4210-A4E4-8EBD202487B2}" type="pres">
      <dgm:prSet presAssocID="{52BC03B6-8289-4A0D-B424-60B225793D15}" presName="rootConnector" presStyleLbl="node2" presStyleIdx="2" presStyleCnt="3"/>
      <dgm:spPr/>
    </dgm:pt>
    <dgm:pt modelId="{A8340949-C853-4FE9-8C12-76618242A09B}" type="pres">
      <dgm:prSet presAssocID="{52BC03B6-8289-4A0D-B424-60B225793D15}" presName="hierChild4" presStyleCnt="0"/>
      <dgm:spPr/>
    </dgm:pt>
    <dgm:pt modelId="{59E1E1AB-780B-49AF-81F4-F69F9F19A29A}" type="pres">
      <dgm:prSet presAssocID="{52BC03B6-8289-4A0D-B424-60B225793D15}" presName="hierChild5" presStyleCnt="0"/>
      <dgm:spPr/>
    </dgm:pt>
    <dgm:pt modelId="{47FA9C59-00FA-439F-8666-78F74B34C26C}" type="pres">
      <dgm:prSet presAssocID="{4CDB28A8-0200-4375-9651-8A7638018C15}" presName="hierChild3" presStyleCnt="0"/>
      <dgm:spPr/>
    </dgm:pt>
  </dgm:ptLst>
  <dgm:cxnLst>
    <dgm:cxn modelId="{51EEAA10-127C-4897-B022-1E894B89CCB6}" type="presOf" srcId="{52BC03B6-8289-4A0D-B424-60B225793D15}" destId="{1F89A754-DD23-4761-B6F3-E0C778CEDB93}" srcOrd="0" destOrd="0" presId="urn:microsoft.com/office/officeart/2005/8/layout/orgChart1"/>
    <dgm:cxn modelId="{7BDED423-172D-40BF-85BA-088193A78717}" srcId="{4CDB28A8-0200-4375-9651-8A7638018C15}" destId="{3E2B1597-1731-4032-8AED-9A8CD32A9664}" srcOrd="1" destOrd="0" parTransId="{EFABB949-BE43-4673-81E7-7C24908B435C}" sibTransId="{343220D8-A19C-4AAB-88AE-EE810A4566C3}"/>
    <dgm:cxn modelId="{D424E524-E677-4E2E-81C0-3439C33C985E}" type="presOf" srcId="{EFABB949-BE43-4673-81E7-7C24908B435C}" destId="{25830BEC-5FBA-4F0F-ACB7-2DE7B4EC5EE7}" srcOrd="0" destOrd="0" presId="urn:microsoft.com/office/officeart/2005/8/layout/orgChart1"/>
    <dgm:cxn modelId="{8F608125-D28D-410F-8DDD-3DA2EB01A23E}" type="presOf" srcId="{60627F44-864C-4C98-8D30-0B790830F045}" destId="{78872517-629E-4078-86F8-57C12B128380}" srcOrd="0" destOrd="0" presId="urn:microsoft.com/office/officeart/2005/8/layout/orgChart1"/>
    <dgm:cxn modelId="{DF402F44-9371-4F53-833C-F2D148E3249B}" type="presOf" srcId="{3E2B1597-1731-4032-8AED-9A8CD32A9664}" destId="{AD62F646-BAB3-4913-8EBB-D00C49471D35}" srcOrd="0" destOrd="0" presId="urn:microsoft.com/office/officeart/2005/8/layout/orgChart1"/>
    <dgm:cxn modelId="{1FC74547-E49F-435A-982C-803D3BB63410}" type="presOf" srcId="{20DBB1BF-0F2B-483E-BCCB-06EFF48F54D0}" destId="{0B20A079-E477-461F-889D-3B0525E56717}" srcOrd="1" destOrd="0" presId="urn:microsoft.com/office/officeart/2005/8/layout/orgChart1"/>
    <dgm:cxn modelId="{6FC4EE53-373D-4059-8FF4-9F6A400840C5}" srcId="{4CDB28A8-0200-4375-9651-8A7638018C15}" destId="{52BC03B6-8289-4A0D-B424-60B225793D15}" srcOrd="2" destOrd="0" parTransId="{540E34AE-E061-44DD-AF63-FD4127AA3F39}" sibTransId="{6AAD62EB-7624-4B2A-B8E1-1166946A22FC}"/>
    <dgm:cxn modelId="{182BDF8D-D30F-46DF-B70C-B5381B85928B}" srcId="{45A21178-FEE9-4D57-B8B3-0F490BD07EEB}" destId="{4CDB28A8-0200-4375-9651-8A7638018C15}" srcOrd="0" destOrd="0" parTransId="{EFF87F45-9FC2-44BD-A7F2-B657F7585164}" sibTransId="{A8633732-6B52-4A9B-9948-19026E816428}"/>
    <dgm:cxn modelId="{8DFF4590-9D68-4B9E-AAA1-6AE555F7D82A}" srcId="{4CDB28A8-0200-4375-9651-8A7638018C15}" destId="{20DBB1BF-0F2B-483E-BCCB-06EFF48F54D0}" srcOrd="0" destOrd="0" parTransId="{60627F44-864C-4C98-8D30-0B790830F045}" sibTransId="{E4367BE5-8845-402F-8642-D4EC9FA8214D}"/>
    <dgm:cxn modelId="{3655EBA7-26BC-4321-9E03-5752BD19FA4A}" type="presOf" srcId="{540E34AE-E061-44DD-AF63-FD4127AA3F39}" destId="{644116D9-EA9D-4BEB-AE00-75C599866899}" srcOrd="0" destOrd="0" presId="urn:microsoft.com/office/officeart/2005/8/layout/orgChart1"/>
    <dgm:cxn modelId="{2590E9AA-142D-4DBC-BBED-DCA47FB2CADE}" type="presOf" srcId="{20DBB1BF-0F2B-483E-BCCB-06EFF48F54D0}" destId="{0F1E8C36-F2E4-4990-ABAC-36C97AAFC879}" srcOrd="0" destOrd="0" presId="urn:microsoft.com/office/officeart/2005/8/layout/orgChart1"/>
    <dgm:cxn modelId="{5A2E4DB0-F352-43CC-9582-56E9BD86F4C3}" type="presOf" srcId="{4CDB28A8-0200-4375-9651-8A7638018C15}" destId="{C40C423F-5D82-42B3-AC5A-DC7EC66EF22F}" srcOrd="0" destOrd="0" presId="urn:microsoft.com/office/officeart/2005/8/layout/orgChart1"/>
    <dgm:cxn modelId="{DB9EBBC8-F8FA-43A1-A774-02F2F8C70028}" type="presOf" srcId="{45A21178-FEE9-4D57-B8B3-0F490BD07EEB}" destId="{497EB7C5-2AB7-474E-9D05-2A47AF1863A8}" srcOrd="0" destOrd="0" presId="urn:microsoft.com/office/officeart/2005/8/layout/orgChart1"/>
    <dgm:cxn modelId="{6A096DCD-43A7-4F5F-86D4-AB4787EDEFF4}" type="presOf" srcId="{4CDB28A8-0200-4375-9651-8A7638018C15}" destId="{F02A62D6-8B79-43AF-8CD3-136BDDD45CC5}" srcOrd="1" destOrd="0" presId="urn:microsoft.com/office/officeart/2005/8/layout/orgChart1"/>
    <dgm:cxn modelId="{A5EC7AE0-D024-49F1-A8AF-D1569F0402E1}" type="presOf" srcId="{52BC03B6-8289-4A0D-B424-60B225793D15}" destId="{11D79603-D2B4-4210-A4E4-8EBD202487B2}" srcOrd="1" destOrd="0" presId="urn:microsoft.com/office/officeart/2005/8/layout/orgChart1"/>
    <dgm:cxn modelId="{7403ACFB-BBAA-4255-964A-7A3EDACE1256}" type="presOf" srcId="{3E2B1597-1731-4032-8AED-9A8CD32A9664}" destId="{3D8CEFBB-E519-4C93-914A-0CAF328FD2A4}" srcOrd="1" destOrd="0" presId="urn:microsoft.com/office/officeart/2005/8/layout/orgChart1"/>
    <dgm:cxn modelId="{C8A8C3B9-EE11-40EC-A2B1-F2CC3F406302}" type="presParOf" srcId="{497EB7C5-2AB7-474E-9D05-2A47AF1863A8}" destId="{6543A939-3C1E-4944-9617-E9D96A723B70}" srcOrd="0" destOrd="0" presId="urn:microsoft.com/office/officeart/2005/8/layout/orgChart1"/>
    <dgm:cxn modelId="{F2AA1E34-035E-4A43-916C-D0889A35850F}" type="presParOf" srcId="{6543A939-3C1E-4944-9617-E9D96A723B70}" destId="{2E1B6FDD-78A5-40E8-A519-751BA27807C5}" srcOrd="0" destOrd="0" presId="urn:microsoft.com/office/officeart/2005/8/layout/orgChart1"/>
    <dgm:cxn modelId="{05BDA19C-ECB2-4A5E-B4BA-D2E3F9016A0F}" type="presParOf" srcId="{2E1B6FDD-78A5-40E8-A519-751BA27807C5}" destId="{C40C423F-5D82-42B3-AC5A-DC7EC66EF22F}" srcOrd="0" destOrd="0" presId="urn:microsoft.com/office/officeart/2005/8/layout/orgChart1"/>
    <dgm:cxn modelId="{BC77AAFA-C43E-4F3B-AF66-B0E0AE13F76E}" type="presParOf" srcId="{2E1B6FDD-78A5-40E8-A519-751BA27807C5}" destId="{F02A62D6-8B79-43AF-8CD3-136BDDD45CC5}" srcOrd="1" destOrd="0" presId="urn:microsoft.com/office/officeart/2005/8/layout/orgChart1"/>
    <dgm:cxn modelId="{90C53D6D-E840-4925-AB5C-DB989C17C9F0}" type="presParOf" srcId="{6543A939-3C1E-4944-9617-E9D96A723B70}" destId="{9ADE5E90-CF98-4562-8B10-0C8B61A7B7E6}" srcOrd="1" destOrd="0" presId="urn:microsoft.com/office/officeart/2005/8/layout/orgChart1"/>
    <dgm:cxn modelId="{1A0261ED-0AB2-44FE-BC00-3488C5E2FF0B}" type="presParOf" srcId="{9ADE5E90-CF98-4562-8B10-0C8B61A7B7E6}" destId="{78872517-629E-4078-86F8-57C12B128380}" srcOrd="0" destOrd="0" presId="urn:microsoft.com/office/officeart/2005/8/layout/orgChart1"/>
    <dgm:cxn modelId="{532C09F2-673A-4F5E-ADD3-D43FD8E88218}" type="presParOf" srcId="{9ADE5E90-CF98-4562-8B10-0C8B61A7B7E6}" destId="{50B39360-31D2-4FFA-8053-48F479CEA9C7}" srcOrd="1" destOrd="0" presId="urn:microsoft.com/office/officeart/2005/8/layout/orgChart1"/>
    <dgm:cxn modelId="{301B10B5-EC73-4B75-962F-D47B5C4D0DF7}" type="presParOf" srcId="{50B39360-31D2-4FFA-8053-48F479CEA9C7}" destId="{F8183255-AA9C-4839-B72E-C5AF2EE8EDFF}" srcOrd="0" destOrd="0" presId="urn:microsoft.com/office/officeart/2005/8/layout/orgChart1"/>
    <dgm:cxn modelId="{C9AA26AD-B1C4-40B2-B6CA-9E31FAC0131A}" type="presParOf" srcId="{F8183255-AA9C-4839-B72E-C5AF2EE8EDFF}" destId="{0F1E8C36-F2E4-4990-ABAC-36C97AAFC879}" srcOrd="0" destOrd="0" presId="urn:microsoft.com/office/officeart/2005/8/layout/orgChart1"/>
    <dgm:cxn modelId="{D86B94F7-0D14-45E1-B184-1CF5DEADD7BC}" type="presParOf" srcId="{F8183255-AA9C-4839-B72E-C5AF2EE8EDFF}" destId="{0B20A079-E477-461F-889D-3B0525E56717}" srcOrd="1" destOrd="0" presId="urn:microsoft.com/office/officeart/2005/8/layout/orgChart1"/>
    <dgm:cxn modelId="{9B2284BF-F404-4375-A8F6-AC49FF2CECE9}" type="presParOf" srcId="{50B39360-31D2-4FFA-8053-48F479CEA9C7}" destId="{1381F197-6499-4BAA-9A07-39B9B46A2F05}" srcOrd="1" destOrd="0" presId="urn:microsoft.com/office/officeart/2005/8/layout/orgChart1"/>
    <dgm:cxn modelId="{62164583-B918-497C-AB4C-3053F18662BE}" type="presParOf" srcId="{50B39360-31D2-4FFA-8053-48F479CEA9C7}" destId="{6804580C-07C2-4A2A-A444-25ACB2C4E7FC}" srcOrd="2" destOrd="0" presId="urn:microsoft.com/office/officeart/2005/8/layout/orgChart1"/>
    <dgm:cxn modelId="{E3BFD2E3-20F4-41C6-9B85-7A8D0F518563}" type="presParOf" srcId="{9ADE5E90-CF98-4562-8B10-0C8B61A7B7E6}" destId="{25830BEC-5FBA-4F0F-ACB7-2DE7B4EC5EE7}" srcOrd="2" destOrd="0" presId="urn:microsoft.com/office/officeart/2005/8/layout/orgChart1"/>
    <dgm:cxn modelId="{23857BD7-E750-488B-8E7C-F0FB1979B69F}" type="presParOf" srcId="{9ADE5E90-CF98-4562-8B10-0C8B61A7B7E6}" destId="{5A90B66F-99A2-4922-902A-E93E36EB9270}" srcOrd="3" destOrd="0" presId="urn:microsoft.com/office/officeart/2005/8/layout/orgChart1"/>
    <dgm:cxn modelId="{7334476C-7387-42F8-BB36-49BC1BDDCC41}" type="presParOf" srcId="{5A90B66F-99A2-4922-902A-E93E36EB9270}" destId="{81FD0FA2-B259-4202-85CA-B3DDA2EF9E6E}" srcOrd="0" destOrd="0" presId="urn:microsoft.com/office/officeart/2005/8/layout/orgChart1"/>
    <dgm:cxn modelId="{70CA99EF-FCA2-41B9-8C1F-7FA30B1A545F}" type="presParOf" srcId="{81FD0FA2-B259-4202-85CA-B3DDA2EF9E6E}" destId="{AD62F646-BAB3-4913-8EBB-D00C49471D35}" srcOrd="0" destOrd="0" presId="urn:microsoft.com/office/officeart/2005/8/layout/orgChart1"/>
    <dgm:cxn modelId="{7D2B5AFF-82FB-4049-B2D4-2CA166D40014}" type="presParOf" srcId="{81FD0FA2-B259-4202-85CA-B3DDA2EF9E6E}" destId="{3D8CEFBB-E519-4C93-914A-0CAF328FD2A4}" srcOrd="1" destOrd="0" presId="urn:microsoft.com/office/officeart/2005/8/layout/orgChart1"/>
    <dgm:cxn modelId="{069E7EE1-BAF2-4CD1-9D58-55C747095F7A}" type="presParOf" srcId="{5A90B66F-99A2-4922-902A-E93E36EB9270}" destId="{6FF4CB7E-5CC0-4E79-8D24-A7615DB30DC2}" srcOrd="1" destOrd="0" presId="urn:microsoft.com/office/officeart/2005/8/layout/orgChart1"/>
    <dgm:cxn modelId="{ABDEE91D-A038-4B6D-BBCF-73866BDB637D}" type="presParOf" srcId="{5A90B66F-99A2-4922-902A-E93E36EB9270}" destId="{5BBB9B12-9F2C-4E49-8B77-6CAFDD4ED2B0}" srcOrd="2" destOrd="0" presId="urn:microsoft.com/office/officeart/2005/8/layout/orgChart1"/>
    <dgm:cxn modelId="{7BB5F27A-96C8-458A-8F87-571F77E145F2}" type="presParOf" srcId="{9ADE5E90-CF98-4562-8B10-0C8B61A7B7E6}" destId="{644116D9-EA9D-4BEB-AE00-75C599866899}" srcOrd="4" destOrd="0" presId="urn:microsoft.com/office/officeart/2005/8/layout/orgChart1"/>
    <dgm:cxn modelId="{5F992A1A-ABF8-468B-A39E-D19A8794B257}" type="presParOf" srcId="{9ADE5E90-CF98-4562-8B10-0C8B61A7B7E6}" destId="{A957D499-258D-4ECB-B301-81DFE5155708}" srcOrd="5" destOrd="0" presId="urn:microsoft.com/office/officeart/2005/8/layout/orgChart1"/>
    <dgm:cxn modelId="{E54528CA-5A02-425E-AF0B-3B8615101320}" type="presParOf" srcId="{A957D499-258D-4ECB-B301-81DFE5155708}" destId="{EA6E0B86-4334-43F6-A20E-28F7EBD4F186}" srcOrd="0" destOrd="0" presId="urn:microsoft.com/office/officeart/2005/8/layout/orgChart1"/>
    <dgm:cxn modelId="{B5D15D6C-70B8-4BC8-B9EB-C53C8607E7B4}" type="presParOf" srcId="{EA6E0B86-4334-43F6-A20E-28F7EBD4F186}" destId="{1F89A754-DD23-4761-B6F3-E0C778CEDB93}" srcOrd="0" destOrd="0" presId="urn:microsoft.com/office/officeart/2005/8/layout/orgChart1"/>
    <dgm:cxn modelId="{4573ECCB-1B29-4FE7-A17D-47FAD9FF1905}" type="presParOf" srcId="{EA6E0B86-4334-43F6-A20E-28F7EBD4F186}" destId="{11D79603-D2B4-4210-A4E4-8EBD202487B2}" srcOrd="1" destOrd="0" presId="urn:microsoft.com/office/officeart/2005/8/layout/orgChart1"/>
    <dgm:cxn modelId="{806ADC2A-7E98-42AB-B655-8934CBB49B0A}" type="presParOf" srcId="{A957D499-258D-4ECB-B301-81DFE5155708}" destId="{A8340949-C853-4FE9-8C12-76618242A09B}" srcOrd="1" destOrd="0" presId="urn:microsoft.com/office/officeart/2005/8/layout/orgChart1"/>
    <dgm:cxn modelId="{6AC6E5D5-CC0B-42BF-9D31-3425E50E00A7}" type="presParOf" srcId="{A957D499-258D-4ECB-B301-81DFE5155708}" destId="{59E1E1AB-780B-49AF-81F4-F69F9F19A29A}" srcOrd="2" destOrd="0" presId="urn:microsoft.com/office/officeart/2005/8/layout/orgChart1"/>
    <dgm:cxn modelId="{1EB583F9-14EB-49F1-8305-4574F00772B2}" type="presParOf" srcId="{6543A939-3C1E-4944-9617-E9D96A723B70}" destId="{47FA9C59-00FA-439F-8666-78F74B34C26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E816DA-9C53-4637-B746-15CE4748371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ru-KZ"/>
        </a:p>
      </dgm:t>
    </dgm:pt>
    <dgm:pt modelId="{6F8B5CE7-48B3-47DD-8D40-E24129F54B17}">
      <dgm:prSet/>
      <dgm:spPr/>
      <dgm:t>
        <a:bodyPr/>
        <a:lstStyle/>
        <a:p>
          <a:r>
            <a:rPr lang="kk-KZ" dirty="0"/>
            <a:t>А санаты: жоғары басымдық. Ұлттық қауіпсіздікке қауіп төндіреді. Олар адамнан адамға оңай таралады және аурушаңдық пен өлім-жітім жоғары. </a:t>
          </a:r>
          <a:endParaRPr lang="ru-KZ" dirty="0"/>
        </a:p>
      </dgm:t>
    </dgm:pt>
    <dgm:pt modelId="{2F75C379-D8FB-4CD2-A5A3-B7E1F1F62693}" type="parTrans" cxnId="{EA33F1C8-10DA-43B4-B583-E011F2026BC0}">
      <dgm:prSet/>
      <dgm:spPr/>
      <dgm:t>
        <a:bodyPr/>
        <a:lstStyle/>
        <a:p>
          <a:endParaRPr lang="ru-KZ"/>
        </a:p>
      </dgm:t>
    </dgm:pt>
    <dgm:pt modelId="{4A8918E0-DE07-4AC7-A314-39032B2DEF37}" type="sibTrans" cxnId="{EA33F1C8-10DA-43B4-B583-E011F2026BC0}">
      <dgm:prSet/>
      <dgm:spPr/>
      <dgm:t>
        <a:bodyPr/>
        <a:lstStyle/>
        <a:p>
          <a:endParaRPr lang="ru-KZ"/>
        </a:p>
      </dgm:t>
    </dgm:pt>
    <dgm:pt modelId="{0A6A9DDC-8F1F-4869-986B-41626C92C81C}">
      <dgm:prSet/>
      <dgm:spPr/>
      <dgm:t>
        <a:bodyPr/>
        <a:lstStyle/>
        <a:p>
          <a:r>
            <a:rPr lang="en-US"/>
            <a:t>B </a:t>
          </a:r>
          <a:r>
            <a:rPr lang="kk-KZ"/>
            <a:t>санаты: екінші басымдық. Бұған А санатымен салыстырғанда аурушаңдық пен өлім-жітім деңгейі төмен аурулар кіреді. </a:t>
          </a:r>
          <a:endParaRPr lang="ru-KZ"/>
        </a:p>
      </dgm:t>
    </dgm:pt>
    <dgm:pt modelId="{7B7DE781-C134-4FCD-9E0D-50F041D6A1C2}" type="parTrans" cxnId="{6A1A17F1-CC0B-4A80-BF7A-3817095E8791}">
      <dgm:prSet/>
      <dgm:spPr/>
      <dgm:t>
        <a:bodyPr/>
        <a:lstStyle/>
        <a:p>
          <a:endParaRPr lang="ru-KZ"/>
        </a:p>
      </dgm:t>
    </dgm:pt>
    <dgm:pt modelId="{4C4B363A-4677-4586-9B54-49288CE02ED5}" type="sibTrans" cxnId="{6A1A17F1-CC0B-4A80-BF7A-3817095E8791}">
      <dgm:prSet/>
      <dgm:spPr/>
      <dgm:t>
        <a:bodyPr/>
        <a:lstStyle/>
        <a:p>
          <a:endParaRPr lang="ru-KZ"/>
        </a:p>
      </dgm:t>
    </dgm:pt>
    <dgm:pt modelId="{B6CE824D-2B50-4E6F-B142-98837285C089}">
      <dgm:prSet/>
      <dgm:spPr/>
      <dgm:t>
        <a:bodyPr/>
        <a:lstStyle/>
        <a:p>
          <a:r>
            <a:rPr lang="kk-KZ" dirty="0"/>
            <a:t>С санаты: басымдық бойынша үшінші. Олар айтарлықтай сырқаттанушылық пен өлімге әкелуі мүмкін, бірақ негізінен болашақта жаппай таралу үшін жасалуы мүмкін жаңа қоздырғыштардан тұрады.</a:t>
          </a:r>
          <a:endParaRPr lang="ru-KZ" dirty="0"/>
        </a:p>
      </dgm:t>
    </dgm:pt>
    <dgm:pt modelId="{D6D39123-9D42-46FD-A242-3450D49564BB}" type="parTrans" cxnId="{986B1C92-66EE-4BAE-8E9A-EFC64A0AF5C2}">
      <dgm:prSet/>
      <dgm:spPr/>
      <dgm:t>
        <a:bodyPr/>
        <a:lstStyle/>
        <a:p>
          <a:endParaRPr lang="ru-KZ"/>
        </a:p>
      </dgm:t>
    </dgm:pt>
    <dgm:pt modelId="{99A9176B-EF0E-4D25-B211-11D6DD7FB110}" type="sibTrans" cxnId="{986B1C92-66EE-4BAE-8E9A-EFC64A0AF5C2}">
      <dgm:prSet/>
      <dgm:spPr/>
      <dgm:t>
        <a:bodyPr/>
        <a:lstStyle/>
        <a:p>
          <a:endParaRPr lang="ru-KZ"/>
        </a:p>
      </dgm:t>
    </dgm:pt>
    <dgm:pt modelId="{19691472-751B-4D6E-8AB0-79E00F22DC5D}" type="pres">
      <dgm:prSet presAssocID="{38E816DA-9C53-4637-B746-15CE47483710}" presName="linear" presStyleCnt="0">
        <dgm:presLayoutVars>
          <dgm:animLvl val="lvl"/>
          <dgm:resizeHandles val="exact"/>
        </dgm:presLayoutVars>
      </dgm:prSet>
      <dgm:spPr/>
    </dgm:pt>
    <dgm:pt modelId="{0CCC1D3B-9BCB-4080-B347-F3C9F0224189}" type="pres">
      <dgm:prSet presAssocID="{6F8B5CE7-48B3-47DD-8D40-E24129F54B17}" presName="parentText" presStyleLbl="node1" presStyleIdx="0" presStyleCnt="3">
        <dgm:presLayoutVars>
          <dgm:chMax val="0"/>
          <dgm:bulletEnabled val="1"/>
        </dgm:presLayoutVars>
      </dgm:prSet>
      <dgm:spPr/>
    </dgm:pt>
    <dgm:pt modelId="{27421AAE-9220-413E-B2E1-DBF8BF207564}" type="pres">
      <dgm:prSet presAssocID="{4A8918E0-DE07-4AC7-A314-39032B2DEF37}" presName="spacer" presStyleCnt="0"/>
      <dgm:spPr/>
    </dgm:pt>
    <dgm:pt modelId="{FFF730C1-C5F4-4F23-BCC0-DB4082F4ECA4}" type="pres">
      <dgm:prSet presAssocID="{0A6A9DDC-8F1F-4869-986B-41626C92C81C}" presName="parentText" presStyleLbl="node1" presStyleIdx="1" presStyleCnt="3">
        <dgm:presLayoutVars>
          <dgm:chMax val="0"/>
          <dgm:bulletEnabled val="1"/>
        </dgm:presLayoutVars>
      </dgm:prSet>
      <dgm:spPr/>
    </dgm:pt>
    <dgm:pt modelId="{99363F91-DBFC-4B9A-B329-A941BC0757E3}" type="pres">
      <dgm:prSet presAssocID="{4C4B363A-4677-4586-9B54-49288CE02ED5}" presName="spacer" presStyleCnt="0"/>
      <dgm:spPr/>
    </dgm:pt>
    <dgm:pt modelId="{EFF6D3D6-7BF3-4DD2-9DFC-502E9962A10B}" type="pres">
      <dgm:prSet presAssocID="{B6CE824D-2B50-4E6F-B142-98837285C089}" presName="parentText" presStyleLbl="node1" presStyleIdx="2" presStyleCnt="3">
        <dgm:presLayoutVars>
          <dgm:chMax val="0"/>
          <dgm:bulletEnabled val="1"/>
        </dgm:presLayoutVars>
      </dgm:prSet>
      <dgm:spPr/>
    </dgm:pt>
  </dgm:ptLst>
  <dgm:cxnLst>
    <dgm:cxn modelId="{B8AE8F2B-F761-4338-863B-8E8B323F5893}" type="presOf" srcId="{6F8B5CE7-48B3-47DD-8D40-E24129F54B17}" destId="{0CCC1D3B-9BCB-4080-B347-F3C9F0224189}" srcOrd="0" destOrd="0" presId="urn:microsoft.com/office/officeart/2005/8/layout/vList2"/>
    <dgm:cxn modelId="{986B1C92-66EE-4BAE-8E9A-EFC64A0AF5C2}" srcId="{38E816DA-9C53-4637-B746-15CE47483710}" destId="{B6CE824D-2B50-4E6F-B142-98837285C089}" srcOrd="2" destOrd="0" parTransId="{D6D39123-9D42-46FD-A242-3450D49564BB}" sibTransId="{99A9176B-EF0E-4D25-B211-11D6DD7FB110}"/>
    <dgm:cxn modelId="{25A1DDA2-C4A8-48D9-8DEC-92A51ED0C4F7}" type="presOf" srcId="{0A6A9DDC-8F1F-4869-986B-41626C92C81C}" destId="{FFF730C1-C5F4-4F23-BCC0-DB4082F4ECA4}" srcOrd="0" destOrd="0" presId="urn:microsoft.com/office/officeart/2005/8/layout/vList2"/>
    <dgm:cxn modelId="{EA33F1C8-10DA-43B4-B583-E011F2026BC0}" srcId="{38E816DA-9C53-4637-B746-15CE47483710}" destId="{6F8B5CE7-48B3-47DD-8D40-E24129F54B17}" srcOrd="0" destOrd="0" parTransId="{2F75C379-D8FB-4CD2-A5A3-B7E1F1F62693}" sibTransId="{4A8918E0-DE07-4AC7-A314-39032B2DEF37}"/>
    <dgm:cxn modelId="{329001D8-FEB5-4D43-A4AB-3C384903946D}" type="presOf" srcId="{38E816DA-9C53-4637-B746-15CE47483710}" destId="{19691472-751B-4D6E-8AB0-79E00F22DC5D}" srcOrd="0" destOrd="0" presId="urn:microsoft.com/office/officeart/2005/8/layout/vList2"/>
    <dgm:cxn modelId="{C859ABDB-EFCA-40A4-A334-2BCBC5C435BF}" type="presOf" srcId="{B6CE824D-2B50-4E6F-B142-98837285C089}" destId="{EFF6D3D6-7BF3-4DD2-9DFC-502E9962A10B}" srcOrd="0" destOrd="0" presId="urn:microsoft.com/office/officeart/2005/8/layout/vList2"/>
    <dgm:cxn modelId="{6A1A17F1-CC0B-4A80-BF7A-3817095E8791}" srcId="{38E816DA-9C53-4637-B746-15CE47483710}" destId="{0A6A9DDC-8F1F-4869-986B-41626C92C81C}" srcOrd="1" destOrd="0" parTransId="{7B7DE781-C134-4FCD-9E0D-50F041D6A1C2}" sibTransId="{4C4B363A-4677-4586-9B54-49288CE02ED5}"/>
    <dgm:cxn modelId="{5EE4D530-9D35-4972-A211-EF0D306D93DF}" type="presParOf" srcId="{19691472-751B-4D6E-8AB0-79E00F22DC5D}" destId="{0CCC1D3B-9BCB-4080-B347-F3C9F0224189}" srcOrd="0" destOrd="0" presId="urn:microsoft.com/office/officeart/2005/8/layout/vList2"/>
    <dgm:cxn modelId="{AD2597DB-2851-490F-8206-EB28DE603CD2}" type="presParOf" srcId="{19691472-751B-4D6E-8AB0-79E00F22DC5D}" destId="{27421AAE-9220-413E-B2E1-DBF8BF207564}" srcOrd="1" destOrd="0" presId="urn:microsoft.com/office/officeart/2005/8/layout/vList2"/>
    <dgm:cxn modelId="{58928931-7CCF-44B0-A7D2-E8969E216007}" type="presParOf" srcId="{19691472-751B-4D6E-8AB0-79E00F22DC5D}" destId="{FFF730C1-C5F4-4F23-BCC0-DB4082F4ECA4}" srcOrd="2" destOrd="0" presId="urn:microsoft.com/office/officeart/2005/8/layout/vList2"/>
    <dgm:cxn modelId="{C51C5F7F-C0B8-4506-8B91-7BE5ED9179DC}" type="presParOf" srcId="{19691472-751B-4D6E-8AB0-79E00F22DC5D}" destId="{99363F91-DBFC-4B9A-B329-A941BC0757E3}" srcOrd="3" destOrd="0" presId="urn:microsoft.com/office/officeart/2005/8/layout/vList2"/>
    <dgm:cxn modelId="{97CE2295-8025-41A5-B0A6-02ADF1B1003D}" type="presParOf" srcId="{19691472-751B-4D6E-8AB0-79E00F22DC5D}" destId="{EFF6D3D6-7BF3-4DD2-9DFC-502E9962A10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A90B66-3C82-4BCA-A8D4-412F465B4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CAB4041-2E9E-45A8-B0EF-F864F61E7038}">
      <dgm:prSet/>
      <dgm:spPr/>
      <dgm:t>
        <a:bodyPr/>
        <a:lstStyle/>
        <a:p>
          <a:r>
            <a:rPr lang="en-US" b="0" i="0" dirty="0"/>
            <a:t>Meyer RF, Morse SA. Viruses and Bioterrorism. Encyclopedia of Virology. 2008:406–11. </a:t>
          </a:r>
          <a:r>
            <a:rPr lang="en-US" b="0" i="0" dirty="0" err="1"/>
            <a:t>doi</a:t>
          </a:r>
          <a:r>
            <a:rPr lang="en-US" b="0" i="0" dirty="0"/>
            <a:t>: 10.1016/B978-012374410-4.00549-5. </a:t>
          </a:r>
          <a:r>
            <a:rPr lang="en-US" b="0" i="0" dirty="0" err="1"/>
            <a:t>Epub</a:t>
          </a:r>
          <a:r>
            <a:rPr lang="en-US" b="0" i="0" dirty="0"/>
            <a:t> 2008 Jul 30. PMCID: PMC7149760.</a:t>
          </a:r>
          <a:endParaRPr lang="en-US" dirty="0"/>
        </a:p>
      </dgm:t>
    </dgm:pt>
    <dgm:pt modelId="{840FD3CE-C547-46BF-A8B7-A48CC3542E0A}" type="parTrans" cxnId="{0ABE81B4-DBE8-4FF2-8373-DCE97448FEF0}">
      <dgm:prSet/>
      <dgm:spPr/>
      <dgm:t>
        <a:bodyPr/>
        <a:lstStyle/>
        <a:p>
          <a:endParaRPr lang="en-US"/>
        </a:p>
      </dgm:t>
    </dgm:pt>
    <dgm:pt modelId="{2E7E66FF-BCDE-4CDC-984D-BF623C1D4C91}" type="sibTrans" cxnId="{0ABE81B4-DBE8-4FF2-8373-DCE97448FEF0}">
      <dgm:prSet/>
      <dgm:spPr/>
      <dgm:t>
        <a:bodyPr/>
        <a:lstStyle/>
        <a:p>
          <a:endParaRPr lang="en-US"/>
        </a:p>
      </dgm:t>
    </dgm:pt>
    <dgm:pt modelId="{7F5A8C33-CDFC-4AE5-BBBB-760E535125B7}">
      <dgm:prSet/>
      <dgm:spPr/>
      <dgm:t>
        <a:bodyPr/>
        <a:lstStyle/>
        <a:p>
          <a:r>
            <a:rPr lang="en-US" i="0" dirty="0"/>
            <a:t>Comprehensive Review of Bioterrorism Balram Rathish1; Roshni Pillay2; Arun Wilson3; Vijay Vasudev Pillay4.</a:t>
          </a:r>
          <a:endParaRPr lang="en-US" dirty="0"/>
        </a:p>
      </dgm:t>
    </dgm:pt>
    <dgm:pt modelId="{F9A633C4-79EA-4D99-9CAB-E2A7269196CA}" type="parTrans" cxnId="{39F19980-B898-44AF-89BD-2DE050332C14}">
      <dgm:prSet/>
      <dgm:spPr/>
      <dgm:t>
        <a:bodyPr/>
        <a:lstStyle/>
        <a:p>
          <a:endParaRPr lang="en-US"/>
        </a:p>
      </dgm:t>
    </dgm:pt>
    <dgm:pt modelId="{CD6AC188-A244-4D5D-935E-968DFA5EA068}" type="sibTrans" cxnId="{39F19980-B898-44AF-89BD-2DE050332C14}">
      <dgm:prSet/>
      <dgm:spPr/>
      <dgm:t>
        <a:bodyPr/>
        <a:lstStyle/>
        <a:p>
          <a:endParaRPr lang="en-US"/>
        </a:p>
      </dgm:t>
    </dgm:pt>
    <dgm:pt modelId="{79C92CA4-604B-47A2-96E8-877754B843FA}">
      <dgm:prSet/>
      <dgm:spPr/>
      <dgm:t>
        <a:bodyPr/>
        <a:lstStyle/>
        <a:p>
          <a:r>
            <a:rPr lang="en-US">
              <a:hlinkClick xmlns:r="http://schemas.openxmlformats.org/officeDocument/2006/relationships" r:id="rId1"/>
            </a:rPr>
            <a:t>https://journal.microbe.ru/jour/article/view/1894</a:t>
          </a:r>
          <a:endParaRPr lang="en-US"/>
        </a:p>
      </dgm:t>
    </dgm:pt>
    <dgm:pt modelId="{2ABE7B28-E8DF-4A25-B7A9-60AE96AC10CA}" type="parTrans" cxnId="{2D5B8765-3A44-4740-A8DF-5E5CD265E06E}">
      <dgm:prSet/>
      <dgm:spPr/>
      <dgm:t>
        <a:bodyPr/>
        <a:lstStyle/>
        <a:p>
          <a:endParaRPr lang="en-US"/>
        </a:p>
      </dgm:t>
    </dgm:pt>
    <dgm:pt modelId="{A114BA13-9620-49B5-B331-16F21B6B2020}" type="sibTrans" cxnId="{2D5B8765-3A44-4740-A8DF-5E5CD265E06E}">
      <dgm:prSet/>
      <dgm:spPr/>
      <dgm:t>
        <a:bodyPr/>
        <a:lstStyle/>
        <a:p>
          <a:endParaRPr lang="en-US"/>
        </a:p>
      </dgm:t>
    </dgm:pt>
    <dgm:pt modelId="{BCE736CD-8A8A-4559-B67E-59B19CAAD25D}">
      <dgm:prSet/>
      <dgm:spPr/>
      <dgm:t>
        <a:bodyPr/>
        <a:lstStyle/>
        <a:p>
          <a:r>
            <a:rPr lang="en-US">
              <a:hlinkClick xmlns:r="http://schemas.openxmlformats.org/officeDocument/2006/relationships" r:id="rId2"/>
            </a:rPr>
            <a:t>https://agriecomission.com/base/bakteriya-ubiica</a:t>
          </a:r>
          <a:endParaRPr lang="en-US"/>
        </a:p>
      </dgm:t>
    </dgm:pt>
    <dgm:pt modelId="{3C68D037-D1DE-4537-8044-E359D155B171}" type="parTrans" cxnId="{F4463813-73C7-43FD-9915-CB3F2226EFE8}">
      <dgm:prSet/>
      <dgm:spPr/>
      <dgm:t>
        <a:bodyPr/>
        <a:lstStyle/>
        <a:p>
          <a:endParaRPr lang="en-US"/>
        </a:p>
      </dgm:t>
    </dgm:pt>
    <dgm:pt modelId="{93E5CA98-F6E4-4421-A5AD-41F857C18C97}" type="sibTrans" cxnId="{F4463813-73C7-43FD-9915-CB3F2226EFE8}">
      <dgm:prSet/>
      <dgm:spPr/>
      <dgm:t>
        <a:bodyPr/>
        <a:lstStyle/>
        <a:p>
          <a:endParaRPr lang="en-US"/>
        </a:p>
      </dgm:t>
    </dgm:pt>
    <dgm:pt modelId="{2E2318BB-5C8E-432A-863B-93BE7C884608}" type="pres">
      <dgm:prSet presAssocID="{F2A90B66-3C82-4BCA-A8D4-412F465B4265}" presName="vert0" presStyleCnt="0">
        <dgm:presLayoutVars>
          <dgm:dir/>
          <dgm:animOne val="branch"/>
          <dgm:animLvl val="lvl"/>
        </dgm:presLayoutVars>
      </dgm:prSet>
      <dgm:spPr/>
    </dgm:pt>
    <dgm:pt modelId="{0F587FBF-87E6-4554-8C59-65BC4EAB5E98}" type="pres">
      <dgm:prSet presAssocID="{3CAB4041-2E9E-45A8-B0EF-F864F61E7038}" presName="thickLine" presStyleLbl="alignNode1" presStyleIdx="0" presStyleCnt="4"/>
      <dgm:spPr/>
    </dgm:pt>
    <dgm:pt modelId="{3FC61699-2E2B-4225-AF92-950EC41D17CC}" type="pres">
      <dgm:prSet presAssocID="{3CAB4041-2E9E-45A8-B0EF-F864F61E7038}" presName="horz1" presStyleCnt="0"/>
      <dgm:spPr/>
    </dgm:pt>
    <dgm:pt modelId="{91CD3250-B541-41B7-AEBD-4B64378ED34D}" type="pres">
      <dgm:prSet presAssocID="{3CAB4041-2E9E-45A8-B0EF-F864F61E7038}" presName="tx1" presStyleLbl="revTx" presStyleIdx="0" presStyleCnt="4"/>
      <dgm:spPr/>
    </dgm:pt>
    <dgm:pt modelId="{4DBE06E5-F362-436D-8168-AA79A6798EA0}" type="pres">
      <dgm:prSet presAssocID="{3CAB4041-2E9E-45A8-B0EF-F864F61E7038}" presName="vert1" presStyleCnt="0"/>
      <dgm:spPr/>
    </dgm:pt>
    <dgm:pt modelId="{FD9686CD-D8B7-4A07-BC09-4DE67C349D62}" type="pres">
      <dgm:prSet presAssocID="{7F5A8C33-CDFC-4AE5-BBBB-760E535125B7}" presName="thickLine" presStyleLbl="alignNode1" presStyleIdx="1" presStyleCnt="4"/>
      <dgm:spPr/>
    </dgm:pt>
    <dgm:pt modelId="{2079C24E-11B0-4F63-AC53-C4DBCC87CECA}" type="pres">
      <dgm:prSet presAssocID="{7F5A8C33-CDFC-4AE5-BBBB-760E535125B7}" presName="horz1" presStyleCnt="0"/>
      <dgm:spPr/>
    </dgm:pt>
    <dgm:pt modelId="{65B7ACDE-C5AA-446D-B3F0-5D5D41527DFF}" type="pres">
      <dgm:prSet presAssocID="{7F5A8C33-CDFC-4AE5-BBBB-760E535125B7}" presName="tx1" presStyleLbl="revTx" presStyleIdx="1" presStyleCnt="4"/>
      <dgm:spPr/>
    </dgm:pt>
    <dgm:pt modelId="{863B6CB7-1541-4B67-89B7-F76AABCC2D54}" type="pres">
      <dgm:prSet presAssocID="{7F5A8C33-CDFC-4AE5-BBBB-760E535125B7}" presName="vert1" presStyleCnt="0"/>
      <dgm:spPr/>
    </dgm:pt>
    <dgm:pt modelId="{22E272E3-47A7-4A53-B03D-7A9812C3E978}" type="pres">
      <dgm:prSet presAssocID="{79C92CA4-604B-47A2-96E8-877754B843FA}" presName="thickLine" presStyleLbl="alignNode1" presStyleIdx="2" presStyleCnt="4"/>
      <dgm:spPr/>
    </dgm:pt>
    <dgm:pt modelId="{2836D48F-59F1-403E-91F3-120C4619F87F}" type="pres">
      <dgm:prSet presAssocID="{79C92CA4-604B-47A2-96E8-877754B843FA}" presName="horz1" presStyleCnt="0"/>
      <dgm:spPr/>
    </dgm:pt>
    <dgm:pt modelId="{2932BE09-6647-47BF-AFFC-E6415B91B8AC}" type="pres">
      <dgm:prSet presAssocID="{79C92CA4-604B-47A2-96E8-877754B843FA}" presName="tx1" presStyleLbl="revTx" presStyleIdx="2" presStyleCnt="4"/>
      <dgm:spPr/>
    </dgm:pt>
    <dgm:pt modelId="{B6667FF9-E9C0-409A-8A0D-BFE5B811941B}" type="pres">
      <dgm:prSet presAssocID="{79C92CA4-604B-47A2-96E8-877754B843FA}" presName="vert1" presStyleCnt="0"/>
      <dgm:spPr/>
    </dgm:pt>
    <dgm:pt modelId="{4EA3CA8C-74C1-4D02-85E4-AF7538DA1B1A}" type="pres">
      <dgm:prSet presAssocID="{BCE736CD-8A8A-4559-B67E-59B19CAAD25D}" presName="thickLine" presStyleLbl="alignNode1" presStyleIdx="3" presStyleCnt="4"/>
      <dgm:spPr/>
    </dgm:pt>
    <dgm:pt modelId="{790DBF57-14A5-4DC7-B0B7-374A4ECBF27B}" type="pres">
      <dgm:prSet presAssocID="{BCE736CD-8A8A-4559-B67E-59B19CAAD25D}" presName="horz1" presStyleCnt="0"/>
      <dgm:spPr/>
    </dgm:pt>
    <dgm:pt modelId="{3EABE425-66BF-4339-BE8C-649C8A74E1E4}" type="pres">
      <dgm:prSet presAssocID="{BCE736CD-8A8A-4559-B67E-59B19CAAD25D}" presName="tx1" presStyleLbl="revTx" presStyleIdx="3" presStyleCnt="4"/>
      <dgm:spPr/>
    </dgm:pt>
    <dgm:pt modelId="{2AF56E3C-7244-42C1-9ABC-F1E5853D11DF}" type="pres">
      <dgm:prSet presAssocID="{BCE736CD-8A8A-4559-B67E-59B19CAAD25D}" presName="vert1" presStyleCnt="0"/>
      <dgm:spPr/>
    </dgm:pt>
  </dgm:ptLst>
  <dgm:cxnLst>
    <dgm:cxn modelId="{F4463813-73C7-43FD-9915-CB3F2226EFE8}" srcId="{F2A90B66-3C82-4BCA-A8D4-412F465B4265}" destId="{BCE736CD-8A8A-4559-B67E-59B19CAAD25D}" srcOrd="3" destOrd="0" parTransId="{3C68D037-D1DE-4537-8044-E359D155B171}" sibTransId="{93E5CA98-F6E4-4421-A5AD-41F857C18C97}"/>
    <dgm:cxn modelId="{0D571C63-E4BB-4237-9DF3-DE3D309D8EE4}" type="presOf" srcId="{79C92CA4-604B-47A2-96E8-877754B843FA}" destId="{2932BE09-6647-47BF-AFFC-E6415B91B8AC}" srcOrd="0" destOrd="0" presId="urn:microsoft.com/office/officeart/2008/layout/LinedList"/>
    <dgm:cxn modelId="{2D5B8765-3A44-4740-A8DF-5E5CD265E06E}" srcId="{F2A90B66-3C82-4BCA-A8D4-412F465B4265}" destId="{79C92CA4-604B-47A2-96E8-877754B843FA}" srcOrd="2" destOrd="0" parTransId="{2ABE7B28-E8DF-4A25-B7A9-60AE96AC10CA}" sibTransId="{A114BA13-9620-49B5-B331-16F21B6B2020}"/>
    <dgm:cxn modelId="{39F19980-B898-44AF-89BD-2DE050332C14}" srcId="{F2A90B66-3C82-4BCA-A8D4-412F465B4265}" destId="{7F5A8C33-CDFC-4AE5-BBBB-760E535125B7}" srcOrd="1" destOrd="0" parTransId="{F9A633C4-79EA-4D99-9CAB-E2A7269196CA}" sibTransId="{CD6AC188-A244-4D5D-935E-968DFA5EA068}"/>
    <dgm:cxn modelId="{D8A748B4-0D96-47DA-A188-4EA1D334CEBD}" type="presOf" srcId="{F2A90B66-3C82-4BCA-A8D4-412F465B4265}" destId="{2E2318BB-5C8E-432A-863B-93BE7C884608}" srcOrd="0" destOrd="0" presId="urn:microsoft.com/office/officeart/2008/layout/LinedList"/>
    <dgm:cxn modelId="{0ABE81B4-DBE8-4FF2-8373-DCE97448FEF0}" srcId="{F2A90B66-3C82-4BCA-A8D4-412F465B4265}" destId="{3CAB4041-2E9E-45A8-B0EF-F864F61E7038}" srcOrd="0" destOrd="0" parTransId="{840FD3CE-C547-46BF-A8B7-A48CC3542E0A}" sibTransId="{2E7E66FF-BCDE-4CDC-984D-BF623C1D4C91}"/>
    <dgm:cxn modelId="{CA267CDC-83B3-42BF-AB1F-377E20E7BD28}" type="presOf" srcId="{BCE736CD-8A8A-4559-B67E-59B19CAAD25D}" destId="{3EABE425-66BF-4339-BE8C-649C8A74E1E4}" srcOrd="0" destOrd="0" presId="urn:microsoft.com/office/officeart/2008/layout/LinedList"/>
    <dgm:cxn modelId="{B83D4AEB-9E6B-4B13-9421-2A31DDD089E4}" type="presOf" srcId="{7F5A8C33-CDFC-4AE5-BBBB-760E535125B7}" destId="{65B7ACDE-C5AA-446D-B3F0-5D5D41527DFF}" srcOrd="0" destOrd="0" presId="urn:microsoft.com/office/officeart/2008/layout/LinedList"/>
    <dgm:cxn modelId="{5783F4EC-5F02-4F77-B701-10574D4102DB}" type="presOf" srcId="{3CAB4041-2E9E-45A8-B0EF-F864F61E7038}" destId="{91CD3250-B541-41B7-AEBD-4B64378ED34D}" srcOrd="0" destOrd="0" presId="urn:microsoft.com/office/officeart/2008/layout/LinedList"/>
    <dgm:cxn modelId="{CE62FD5C-435F-4B8B-82F9-F90841C7C6FB}" type="presParOf" srcId="{2E2318BB-5C8E-432A-863B-93BE7C884608}" destId="{0F587FBF-87E6-4554-8C59-65BC4EAB5E98}" srcOrd="0" destOrd="0" presId="urn:microsoft.com/office/officeart/2008/layout/LinedList"/>
    <dgm:cxn modelId="{C1B32706-661D-4042-B65B-C0B145368AEC}" type="presParOf" srcId="{2E2318BB-5C8E-432A-863B-93BE7C884608}" destId="{3FC61699-2E2B-4225-AF92-950EC41D17CC}" srcOrd="1" destOrd="0" presId="urn:microsoft.com/office/officeart/2008/layout/LinedList"/>
    <dgm:cxn modelId="{716153C7-9F44-48C4-8222-0402FD7B4413}" type="presParOf" srcId="{3FC61699-2E2B-4225-AF92-950EC41D17CC}" destId="{91CD3250-B541-41B7-AEBD-4B64378ED34D}" srcOrd="0" destOrd="0" presId="urn:microsoft.com/office/officeart/2008/layout/LinedList"/>
    <dgm:cxn modelId="{E10BDA82-C715-4A27-84A4-ABA3B02FE169}" type="presParOf" srcId="{3FC61699-2E2B-4225-AF92-950EC41D17CC}" destId="{4DBE06E5-F362-436D-8168-AA79A6798EA0}" srcOrd="1" destOrd="0" presId="urn:microsoft.com/office/officeart/2008/layout/LinedList"/>
    <dgm:cxn modelId="{50A0297F-978C-448D-B0DE-BA65724216DC}" type="presParOf" srcId="{2E2318BB-5C8E-432A-863B-93BE7C884608}" destId="{FD9686CD-D8B7-4A07-BC09-4DE67C349D62}" srcOrd="2" destOrd="0" presId="urn:microsoft.com/office/officeart/2008/layout/LinedList"/>
    <dgm:cxn modelId="{D9CB2DB0-8848-4614-A37C-D4CAA2F79A79}" type="presParOf" srcId="{2E2318BB-5C8E-432A-863B-93BE7C884608}" destId="{2079C24E-11B0-4F63-AC53-C4DBCC87CECA}" srcOrd="3" destOrd="0" presId="urn:microsoft.com/office/officeart/2008/layout/LinedList"/>
    <dgm:cxn modelId="{B413E0F2-4320-4E55-ABFF-9E5B0DB2AF7C}" type="presParOf" srcId="{2079C24E-11B0-4F63-AC53-C4DBCC87CECA}" destId="{65B7ACDE-C5AA-446D-B3F0-5D5D41527DFF}" srcOrd="0" destOrd="0" presId="urn:microsoft.com/office/officeart/2008/layout/LinedList"/>
    <dgm:cxn modelId="{259A4D6B-F234-45F0-8A6B-EAB25C0B8F92}" type="presParOf" srcId="{2079C24E-11B0-4F63-AC53-C4DBCC87CECA}" destId="{863B6CB7-1541-4B67-89B7-F76AABCC2D54}" srcOrd="1" destOrd="0" presId="urn:microsoft.com/office/officeart/2008/layout/LinedList"/>
    <dgm:cxn modelId="{20B8B75A-D3C4-40B4-AC53-DB46726579DC}" type="presParOf" srcId="{2E2318BB-5C8E-432A-863B-93BE7C884608}" destId="{22E272E3-47A7-4A53-B03D-7A9812C3E978}" srcOrd="4" destOrd="0" presId="urn:microsoft.com/office/officeart/2008/layout/LinedList"/>
    <dgm:cxn modelId="{24FD2D2D-994F-4371-BA5F-0F38877F3922}" type="presParOf" srcId="{2E2318BB-5C8E-432A-863B-93BE7C884608}" destId="{2836D48F-59F1-403E-91F3-120C4619F87F}" srcOrd="5" destOrd="0" presId="urn:microsoft.com/office/officeart/2008/layout/LinedList"/>
    <dgm:cxn modelId="{04AAEE9C-1687-46B7-90F9-A0CA6A200419}" type="presParOf" srcId="{2836D48F-59F1-403E-91F3-120C4619F87F}" destId="{2932BE09-6647-47BF-AFFC-E6415B91B8AC}" srcOrd="0" destOrd="0" presId="urn:microsoft.com/office/officeart/2008/layout/LinedList"/>
    <dgm:cxn modelId="{C2083962-89AE-4996-8629-0A116F738C70}" type="presParOf" srcId="{2836D48F-59F1-403E-91F3-120C4619F87F}" destId="{B6667FF9-E9C0-409A-8A0D-BFE5B811941B}" srcOrd="1" destOrd="0" presId="urn:microsoft.com/office/officeart/2008/layout/LinedList"/>
    <dgm:cxn modelId="{86835F96-31F8-4E8F-B43D-CE99CF1DF4CF}" type="presParOf" srcId="{2E2318BB-5C8E-432A-863B-93BE7C884608}" destId="{4EA3CA8C-74C1-4D02-85E4-AF7538DA1B1A}" srcOrd="6" destOrd="0" presId="urn:microsoft.com/office/officeart/2008/layout/LinedList"/>
    <dgm:cxn modelId="{AD8349B5-3E35-4992-BB7E-4106C82E7C43}" type="presParOf" srcId="{2E2318BB-5C8E-432A-863B-93BE7C884608}" destId="{790DBF57-14A5-4DC7-B0B7-374A4ECBF27B}" srcOrd="7" destOrd="0" presId="urn:microsoft.com/office/officeart/2008/layout/LinedList"/>
    <dgm:cxn modelId="{90068E85-8203-4A2E-BC0B-21CD91CCBC3F}" type="presParOf" srcId="{790DBF57-14A5-4DC7-B0B7-374A4ECBF27B}" destId="{3EABE425-66BF-4339-BE8C-649C8A74E1E4}" srcOrd="0" destOrd="0" presId="urn:microsoft.com/office/officeart/2008/layout/LinedList"/>
    <dgm:cxn modelId="{DE174035-8DC0-4665-A57F-DB7C093C4BB8}" type="presParOf" srcId="{790DBF57-14A5-4DC7-B0B7-374A4ECBF27B}" destId="{2AF56E3C-7244-42C1-9ABC-F1E5853D11D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116D9-EA9D-4BEB-AE00-75C599866899}">
      <dsp:nvSpPr>
        <dsp:cNvPr id="0" name=""/>
        <dsp:cNvSpPr/>
      </dsp:nvSpPr>
      <dsp:spPr>
        <a:xfrm>
          <a:off x="4935793" y="2928091"/>
          <a:ext cx="3492110" cy="606068"/>
        </a:xfrm>
        <a:custGeom>
          <a:avLst/>
          <a:gdLst/>
          <a:ahLst/>
          <a:cxnLst/>
          <a:rect l="0" t="0" r="0" b="0"/>
          <a:pathLst>
            <a:path>
              <a:moveTo>
                <a:pt x="0" y="0"/>
              </a:moveTo>
              <a:lnTo>
                <a:pt x="0" y="303034"/>
              </a:lnTo>
              <a:lnTo>
                <a:pt x="3492110" y="303034"/>
              </a:lnTo>
              <a:lnTo>
                <a:pt x="3492110" y="606068"/>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830BEC-5FBA-4F0F-ACB7-2DE7B4EC5EE7}">
      <dsp:nvSpPr>
        <dsp:cNvPr id="0" name=""/>
        <dsp:cNvSpPr/>
      </dsp:nvSpPr>
      <dsp:spPr>
        <a:xfrm>
          <a:off x="4890073" y="2928091"/>
          <a:ext cx="91440" cy="606068"/>
        </a:xfrm>
        <a:custGeom>
          <a:avLst/>
          <a:gdLst/>
          <a:ahLst/>
          <a:cxnLst/>
          <a:rect l="0" t="0" r="0" b="0"/>
          <a:pathLst>
            <a:path>
              <a:moveTo>
                <a:pt x="45720" y="0"/>
              </a:moveTo>
              <a:lnTo>
                <a:pt x="45720" y="606068"/>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872517-629E-4078-86F8-57C12B128380}">
      <dsp:nvSpPr>
        <dsp:cNvPr id="0" name=""/>
        <dsp:cNvSpPr/>
      </dsp:nvSpPr>
      <dsp:spPr>
        <a:xfrm>
          <a:off x="1443683" y="2928091"/>
          <a:ext cx="3492110" cy="606068"/>
        </a:xfrm>
        <a:custGeom>
          <a:avLst/>
          <a:gdLst/>
          <a:ahLst/>
          <a:cxnLst/>
          <a:rect l="0" t="0" r="0" b="0"/>
          <a:pathLst>
            <a:path>
              <a:moveTo>
                <a:pt x="3492110" y="0"/>
              </a:moveTo>
              <a:lnTo>
                <a:pt x="3492110" y="303034"/>
              </a:lnTo>
              <a:lnTo>
                <a:pt x="0" y="303034"/>
              </a:lnTo>
              <a:lnTo>
                <a:pt x="0" y="606068"/>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0C423F-5D82-42B3-AC5A-DC7EC66EF22F}">
      <dsp:nvSpPr>
        <dsp:cNvPr id="0" name=""/>
        <dsp:cNvSpPr/>
      </dsp:nvSpPr>
      <dsp:spPr>
        <a:xfrm>
          <a:off x="3492772" y="1485070"/>
          <a:ext cx="2886041" cy="144302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ru-RU" sz="3000" kern="1200" dirty="0" err="1"/>
            <a:t>Биологиялық</a:t>
          </a:r>
          <a:r>
            <a:rPr lang="ru-RU" sz="3000" kern="1200" dirty="0"/>
            <a:t> </a:t>
          </a:r>
          <a:r>
            <a:rPr lang="ru-RU" sz="3000" kern="1200" dirty="0" err="1"/>
            <a:t>агенттер</a:t>
          </a:r>
          <a:r>
            <a:rPr lang="ru-RU" sz="3000" kern="1200" dirty="0"/>
            <a:t> террор </a:t>
          </a:r>
          <a:r>
            <a:rPr lang="ru-RU" sz="3000" kern="1200" dirty="0" err="1"/>
            <a:t>құралы</a:t>
          </a:r>
          <a:r>
            <a:rPr lang="ru-RU" sz="3000" kern="1200" dirty="0"/>
            <a:t> </a:t>
          </a:r>
          <a:r>
            <a:rPr lang="ru-RU" sz="3000" kern="1200" dirty="0" err="1"/>
            <a:t>ретінде</a:t>
          </a:r>
          <a:endParaRPr lang="ru-KZ" sz="3000" kern="1200" dirty="0"/>
        </a:p>
      </dsp:txBody>
      <dsp:txXfrm>
        <a:off x="3492772" y="1485070"/>
        <a:ext cx="2886041" cy="1443020"/>
      </dsp:txXfrm>
    </dsp:sp>
    <dsp:sp modelId="{0F1E8C36-F2E4-4990-ABAC-36C97AAFC879}">
      <dsp:nvSpPr>
        <dsp:cNvPr id="0" name=""/>
        <dsp:cNvSpPr/>
      </dsp:nvSpPr>
      <dsp:spPr>
        <a:xfrm>
          <a:off x="662" y="3534159"/>
          <a:ext cx="2886041" cy="144302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ru-RU" sz="3000" b="1" kern="1200"/>
            <a:t>саяси</a:t>
          </a:r>
          <a:endParaRPr lang="ru-KZ" sz="3000" b="1" kern="1200" dirty="0"/>
        </a:p>
      </dsp:txBody>
      <dsp:txXfrm>
        <a:off x="662" y="3534159"/>
        <a:ext cx="2886041" cy="1443020"/>
      </dsp:txXfrm>
    </dsp:sp>
    <dsp:sp modelId="{AD62F646-BAB3-4913-8EBB-D00C49471D35}">
      <dsp:nvSpPr>
        <dsp:cNvPr id="0" name=""/>
        <dsp:cNvSpPr/>
      </dsp:nvSpPr>
      <dsp:spPr>
        <a:xfrm>
          <a:off x="3492772" y="3534159"/>
          <a:ext cx="2886041" cy="144302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ru-RU" sz="3000" b="1" kern="1200" dirty="0"/>
            <a:t>экономикалық</a:t>
          </a:r>
          <a:endParaRPr lang="ru-KZ" sz="3000" b="1" kern="1200" dirty="0"/>
        </a:p>
      </dsp:txBody>
      <dsp:txXfrm>
        <a:off x="3492772" y="3534159"/>
        <a:ext cx="2886041" cy="1443020"/>
      </dsp:txXfrm>
    </dsp:sp>
    <dsp:sp modelId="{1F89A754-DD23-4761-B6F3-E0C778CEDB93}">
      <dsp:nvSpPr>
        <dsp:cNvPr id="0" name=""/>
        <dsp:cNvSpPr/>
      </dsp:nvSpPr>
      <dsp:spPr>
        <a:xfrm>
          <a:off x="6984882" y="3534159"/>
          <a:ext cx="2886041" cy="144302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ru-RU" sz="3000" b="1" kern="1200" dirty="0"/>
            <a:t>діни</a:t>
          </a:r>
          <a:endParaRPr lang="ru-KZ" sz="3000" b="1" kern="1200" dirty="0"/>
        </a:p>
      </dsp:txBody>
      <dsp:txXfrm>
        <a:off x="6984882" y="3534159"/>
        <a:ext cx="2886041" cy="1443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C1D3B-9BCB-4080-B347-F3C9F0224189}">
      <dsp:nvSpPr>
        <dsp:cNvPr id="0" name=""/>
        <dsp:cNvSpPr/>
      </dsp:nvSpPr>
      <dsp:spPr>
        <a:xfrm>
          <a:off x="0" y="7664"/>
          <a:ext cx="9969910" cy="123069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kk-KZ" sz="2200" kern="1200" dirty="0"/>
            <a:t>А санаты: жоғары басымдық. Ұлттық қауіпсіздікке қауіп төндіреді. Олар адамнан адамға оңай таралады және аурушаңдық пен өлім-жітім жоғары. </a:t>
          </a:r>
          <a:endParaRPr lang="ru-KZ" sz="2200" kern="1200" dirty="0"/>
        </a:p>
      </dsp:txBody>
      <dsp:txXfrm>
        <a:off x="60077" y="67741"/>
        <a:ext cx="9849756" cy="1110539"/>
      </dsp:txXfrm>
    </dsp:sp>
    <dsp:sp modelId="{FFF730C1-C5F4-4F23-BCC0-DB4082F4ECA4}">
      <dsp:nvSpPr>
        <dsp:cNvPr id="0" name=""/>
        <dsp:cNvSpPr/>
      </dsp:nvSpPr>
      <dsp:spPr>
        <a:xfrm>
          <a:off x="0" y="1301718"/>
          <a:ext cx="9969910" cy="1230693"/>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B </a:t>
          </a:r>
          <a:r>
            <a:rPr lang="kk-KZ" sz="2200" kern="1200"/>
            <a:t>санаты: екінші басымдық. Бұған А санатымен салыстырғанда аурушаңдық пен өлім-жітім деңгейі төмен аурулар кіреді. </a:t>
          </a:r>
          <a:endParaRPr lang="ru-KZ" sz="2200" kern="1200"/>
        </a:p>
      </dsp:txBody>
      <dsp:txXfrm>
        <a:off x="60077" y="1361795"/>
        <a:ext cx="9849756" cy="1110539"/>
      </dsp:txXfrm>
    </dsp:sp>
    <dsp:sp modelId="{EFF6D3D6-7BF3-4DD2-9DFC-502E9962A10B}">
      <dsp:nvSpPr>
        <dsp:cNvPr id="0" name=""/>
        <dsp:cNvSpPr/>
      </dsp:nvSpPr>
      <dsp:spPr>
        <a:xfrm>
          <a:off x="0" y="2595772"/>
          <a:ext cx="9969910" cy="1230693"/>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kk-KZ" sz="2200" kern="1200" dirty="0"/>
            <a:t>С санаты: басымдық бойынша үшінші. Олар айтарлықтай сырқаттанушылық пен өлімге әкелуі мүмкін, бірақ негізінен болашақта жаппай таралу үшін жасалуы мүмкін жаңа қоздырғыштардан тұрады.</a:t>
          </a:r>
          <a:endParaRPr lang="ru-KZ" sz="2200" kern="1200" dirty="0"/>
        </a:p>
      </dsp:txBody>
      <dsp:txXfrm>
        <a:off x="60077" y="2655849"/>
        <a:ext cx="9849756" cy="1110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87FBF-87E6-4554-8C59-65BC4EAB5E98}">
      <dsp:nvSpPr>
        <dsp:cNvPr id="0" name=""/>
        <dsp:cNvSpPr/>
      </dsp:nvSpPr>
      <dsp:spPr>
        <a:xfrm>
          <a:off x="0" y="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CD3250-B541-41B7-AEBD-4B64378ED34D}">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dirty="0"/>
            <a:t>Meyer RF, Morse SA. Viruses and Bioterrorism. Encyclopedia of Virology. 2008:406–11. </a:t>
          </a:r>
          <a:r>
            <a:rPr lang="en-US" sz="2200" b="0" i="0" kern="1200" dirty="0" err="1"/>
            <a:t>doi</a:t>
          </a:r>
          <a:r>
            <a:rPr lang="en-US" sz="2200" b="0" i="0" kern="1200" dirty="0"/>
            <a:t>: 10.1016/B978-012374410-4.00549-5. </a:t>
          </a:r>
          <a:r>
            <a:rPr lang="en-US" sz="2200" b="0" i="0" kern="1200" dirty="0" err="1"/>
            <a:t>Epub</a:t>
          </a:r>
          <a:r>
            <a:rPr lang="en-US" sz="2200" b="0" i="0" kern="1200" dirty="0"/>
            <a:t> 2008 Jul 30. PMCID: PMC7149760.</a:t>
          </a:r>
          <a:endParaRPr lang="en-US" sz="2200" kern="1200" dirty="0"/>
        </a:p>
      </dsp:txBody>
      <dsp:txXfrm>
        <a:off x="0" y="0"/>
        <a:ext cx="10515600" cy="1087834"/>
      </dsp:txXfrm>
    </dsp:sp>
    <dsp:sp modelId="{FD9686CD-D8B7-4A07-BC09-4DE67C349D62}">
      <dsp:nvSpPr>
        <dsp:cNvPr id="0" name=""/>
        <dsp:cNvSpPr/>
      </dsp:nvSpPr>
      <dsp:spPr>
        <a:xfrm>
          <a:off x="0" y="108783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B7ACDE-C5AA-446D-B3F0-5D5D41527DFF}">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i="0" kern="1200" dirty="0"/>
            <a:t>Comprehensive Review of Bioterrorism Balram Rathish1; Roshni Pillay2; Arun Wilson3; Vijay Vasudev Pillay4.</a:t>
          </a:r>
          <a:endParaRPr lang="en-US" sz="2200" kern="1200" dirty="0"/>
        </a:p>
      </dsp:txBody>
      <dsp:txXfrm>
        <a:off x="0" y="1087834"/>
        <a:ext cx="10515600" cy="1087834"/>
      </dsp:txXfrm>
    </dsp:sp>
    <dsp:sp modelId="{22E272E3-47A7-4A53-B03D-7A9812C3E978}">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32BE09-6647-47BF-AFFC-E6415B91B8AC}">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hlinkClick xmlns:r="http://schemas.openxmlformats.org/officeDocument/2006/relationships" r:id="rId1"/>
            </a:rPr>
            <a:t>https://journal.microbe.ru/jour/article/view/1894</a:t>
          </a:r>
          <a:endParaRPr lang="en-US" sz="2200" kern="1200"/>
        </a:p>
      </dsp:txBody>
      <dsp:txXfrm>
        <a:off x="0" y="2175669"/>
        <a:ext cx="10515600" cy="1087834"/>
      </dsp:txXfrm>
    </dsp:sp>
    <dsp:sp modelId="{4EA3CA8C-74C1-4D02-85E4-AF7538DA1B1A}">
      <dsp:nvSpPr>
        <dsp:cNvPr id="0" name=""/>
        <dsp:cNvSpPr/>
      </dsp:nvSpPr>
      <dsp:spPr>
        <a:xfrm>
          <a:off x="0" y="326350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ABE425-66BF-4339-BE8C-649C8A74E1E4}">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hlinkClick xmlns:r="http://schemas.openxmlformats.org/officeDocument/2006/relationships" r:id="rId2"/>
            </a:rPr>
            <a:t>https://agriecomission.com/base/bakteriya-ubiica</a:t>
          </a:r>
          <a:endParaRPr lang="en-US" sz="2200" kern="1200"/>
        </a:p>
      </dsp:txBody>
      <dsp:txXfrm>
        <a:off x="0" y="3263503"/>
        <a:ext cx="10515600" cy="108783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KZ"/>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647BF-0A2C-484A-BE26-3C73D90DE020}" type="datetimeFigureOut">
              <a:rPr lang="ru-KZ" smtClean="0"/>
              <a:t>11/04/2024</a:t>
            </a:fld>
            <a:endParaRPr lang="ru-KZ"/>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KZ"/>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KZ"/>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76CD1-E86B-44A1-B1B1-7C3225FEFB55}" type="slidenum">
              <a:rPr lang="ru-KZ" smtClean="0"/>
              <a:t>‹#›</a:t>
            </a:fld>
            <a:endParaRPr lang="ru-KZ"/>
          </a:p>
        </p:txBody>
      </p:sp>
    </p:spTree>
    <p:extLst>
      <p:ext uri="{BB962C8B-B14F-4D97-AF65-F5344CB8AC3E}">
        <p14:creationId xmlns:p14="http://schemas.microsoft.com/office/powerpoint/2010/main" val="2128228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FC75151-8F1F-4598-B3E3-CBA801BF2CE1}" type="slidenum">
              <a:rPr lang="ru-KZ" smtClean="0"/>
              <a:t>14</a:t>
            </a:fld>
            <a:endParaRPr lang="ru-KZ"/>
          </a:p>
        </p:txBody>
      </p:sp>
    </p:spTree>
    <p:extLst>
      <p:ext uri="{BB962C8B-B14F-4D97-AF65-F5344CB8AC3E}">
        <p14:creationId xmlns:p14="http://schemas.microsoft.com/office/powerpoint/2010/main" val="2593428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08E887-92AA-69EA-46F1-DF92A162A91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KZ"/>
          </a:p>
        </p:txBody>
      </p:sp>
      <p:sp>
        <p:nvSpPr>
          <p:cNvPr id="3" name="Подзаголовок 2">
            <a:extLst>
              <a:ext uri="{FF2B5EF4-FFF2-40B4-BE49-F238E27FC236}">
                <a16:creationId xmlns:a16="http://schemas.microsoft.com/office/drawing/2014/main" id="{05BE5FA5-5095-5F52-D489-901CA1287C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KZ"/>
          </a:p>
        </p:txBody>
      </p:sp>
      <p:sp>
        <p:nvSpPr>
          <p:cNvPr id="4" name="Дата 3">
            <a:extLst>
              <a:ext uri="{FF2B5EF4-FFF2-40B4-BE49-F238E27FC236}">
                <a16:creationId xmlns:a16="http://schemas.microsoft.com/office/drawing/2014/main" id="{E6ED9CBD-AEDC-EFE8-FCEF-DAA8B39D8874}"/>
              </a:ext>
            </a:extLst>
          </p:cNvPr>
          <p:cNvSpPr>
            <a:spLocks noGrp="1"/>
          </p:cNvSpPr>
          <p:nvPr>
            <p:ph type="dt" sz="half" idx="10"/>
          </p:nvPr>
        </p:nvSpPr>
        <p:spPr/>
        <p:txBody>
          <a:bodyPr/>
          <a:lstStyle/>
          <a:p>
            <a:fld id="{E18F9866-689A-4148-AC84-758D8E7EC5AC}" type="datetimeFigureOut">
              <a:rPr lang="ru-KZ" smtClean="0"/>
              <a:t>11/04/2024</a:t>
            </a:fld>
            <a:endParaRPr lang="ru-KZ"/>
          </a:p>
        </p:txBody>
      </p:sp>
      <p:sp>
        <p:nvSpPr>
          <p:cNvPr id="5" name="Нижний колонтитул 4">
            <a:extLst>
              <a:ext uri="{FF2B5EF4-FFF2-40B4-BE49-F238E27FC236}">
                <a16:creationId xmlns:a16="http://schemas.microsoft.com/office/drawing/2014/main" id="{098B6B2D-8159-3432-6D13-91B91DE3EA0E}"/>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3C5C21F6-A54E-3515-F290-F9C8C786E232}"/>
              </a:ext>
            </a:extLst>
          </p:cNvPr>
          <p:cNvSpPr>
            <a:spLocks noGrp="1"/>
          </p:cNvSpPr>
          <p:nvPr>
            <p:ph type="sldNum" sz="quarter" idx="12"/>
          </p:nvPr>
        </p:nvSpPr>
        <p:spPr/>
        <p:txBody>
          <a:bodyPr/>
          <a:lstStyle/>
          <a:p>
            <a:fld id="{7A3DC6AE-7A5F-468F-BCF3-350F7C7C4497}" type="slidenum">
              <a:rPr lang="ru-KZ" smtClean="0"/>
              <a:t>‹#›</a:t>
            </a:fld>
            <a:endParaRPr lang="ru-KZ"/>
          </a:p>
        </p:txBody>
      </p:sp>
    </p:spTree>
    <p:extLst>
      <p:ext uri="{BB962C8B-B14F-4D97-AF65-F5344CB8AC3E}">
        <p14:creationId xmlns:p14="http://schemas.microsoft.com/office/powerpoint/2010/main" val="3424404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C0823C-E172-73FE-62E0-8D6FDF228424}"/>
              </a:ext>
            </a:extLst>
          </p:cNvPr>
          <p:cNvSpPr>
            <a:spLocks noGrp="1"/>
          </p:cNvSpPr>
          <p:nvPr>
            <p:ph type="title"/>
          </p:nvPr>
        </p:nvSpPr>
        <p:spPr/>
        <p:txBody>
          <a:bodyPr/>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3775383E-46A3-BBE3-74FC-B2E4FFF7BAF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FDBF0538-212B-D9F1-FE16-43F920D27EB7}"/>
              </a:ext>
            </a:extLst>
          </p:cNvPr>
          <p:cNvSpPr>
            <a:spLocks noGrp="1"/>
          </p:cNvSpPr>
          <p:nvPr>
            <p:ph type="dt" sz="half" idx="10"/>
          </p:nvPr>
        </p:nvSpPr>
        <p:spPr/>
        <p:txBody>
          <a:bodyPr/>
          <a:lstStyle/>
          <a:p>
            <a:fld id="{E18F9866-689A-4148-AC84-758D8E7EC5AC}" type="datetimeFigureOut">
              <a:rPr lang="ru-KZ" smtClean="0"/>
              <a:t>11/04/2024</a:t>
            </a:fld>
            <a:endParaRPr lang="ru-KZ"/>
          </a:p>
        </p:txBody>
      </p:sp>
      <p:sp>
        <p:nvSpPr>
          <p:cNvPr id="5" name="Нижний колонтитул 4">
            <a:extLst>
              <a:ext uri="{FF2B5EF4-FFF2-40B4-BE49-F238E27FC236}">
                <a16:creationId xmlns:a16="http://schemas.microsoft.com/office/drawing/2014/main" id="{A5115C8A-01D6-3071-192D-956B5A76AF89}"/>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ED1377B6-7ADE-60AA-D835-62B3AFB3C53B}"/>
              </a:ext>
            </a:extLst>
          </p:cNvPr>
          <p:cNvSpPr>
            <a:spLocks noGrp="1"/>
          </p:cNvSpPr>
          <p:nvPr>
            <p:ph type="sldNum" sz="quarter" idx="12"/>
          </p:nvPr>
        </p:nvSpPr>
        <p:spPr/>
        <p:txBody>
          <a:bodyPr/>
          <a:lstStyle/>
          <a:p>
            <a:fld id="{7A3DC6AE-7A5F-468F-BCF3-350F7C7C4497}" type="slidenum">
              <a:rPr lang="ru-KZ" smtClean="0"/>
              <a:t>‹#›</a:t>
            </a:fld>
            <a:endParaRPr lang="ru-KZ"/>
          </a:p>
        </p:txBody>
      </p:sp>
    </p:spTree>
    <p:extLst>
      <p:ext uri="{BB962C8B-B14F-4D97-AF65-F5344CB8AC3E}">
        <p14:creationId xmlns:p14="http://schemas.microsoft.com/office/powerpoint/2010/main" val="1755621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71DB432-EC66-ABAA-7CA3-2119196DBEEB}"/>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417F681A-F273-848F-3567-2DA16173FA5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D1E7A456-25A9-857E-0C72-DF4C0379E0CF}"/>
              </a:ext>
            </a:extLst>
          </p:cNvPr>
          <p:cNvSpPr>
            <a:spLocks noGrp="1"/>
          </p:cNvSpPr>
          <p:nvPr>
            <p:ph type="dt" sz="half" idx="10"/>
          </p:nvPr>
        </p:nvSpPr>
        <p:spPr/>
        <p:txBody>
          <a:bodyPr/>
          <a:lstStyle/>
          <a:p>
            <a:fld id="{E18F9866-689A-4148-AC84-758D8E7EC5AC}" type="datetimeFigureOut">
              <a:rPr lang="ru-KZ" smtClean="0"/>
              <a:t>11/04/2024</a:t>
            </a:fld>
            <a:endParaRPr lang="ru-KZ"/>
          </a:p>
        </p:txBody>
      </p:sp>
      <p:sp>
        <p:nvSpPr>
          <p:cNvPr id="5" name="Нижний колонтитул 4">
            <a:extLst>
              <a:ext uri="{FF2B5EF4-FFF2-40B4-BE49-F238E27FC236}">
                <a16:creationId xmlns:a16="http://schemas.microsoft.com/office/drawing/2014/main" id="{000CA086-E92B-6668-750E-C2ECFEFC13F7}"/>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FD5F5C28-2031-610B-8B65-3816FCE129E0}"/>
              </a:ext>
            </a:extLst>
          </p:cNvPr>
          <p:cNvSpPr>
            <a:spLocks noGrp="1"/>
          </p:cNvSpPr>
          <p:nvPr>
            <p:ph type="sldNum" sz="quarter" idx="12"/>
          </p:nvPr>
        </p:nvSpPr>
        <p:spPr/>
        <p:txBody>
          <a:bodyPr/>
          <a:lstStyle/>
          <a:p>
            <a:fld id="{7A3DC6AE-7A5F-468F-BCF3-350F7C7C4497}" type="slidenum">
              <a:rPr lang="ru-KZ" smtClean="0"/>
              <a:t>‹#›</a:t>
            </a:fld>
            <a:endParaRPr lang="ru-KZ"/>
          </a:p>
        </p:txBody>
      </p:sp>
    </p:spTree>
    <p:extLst>
      <p:ext uri="{BB962C8B-B14F-4D97-AF65-F5344CB8AC3E}">
        <p14:creationId xmlns:p14="http://schemas.microsoft.com/office/powerpoint/2010/main" val="1620745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E7B0F5-4231-731E-6B8C-63913214BE93}"/>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FC8E2164-B396-6AA8-E0EC-641F4500294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E4D3FF46-084E-35B8-2827-612377A3545C}"/>
              </a:ext>
            </a:extLst>
          </p:cNvPr>
          <p:cNvSpPr>
            <a:spLocks noGrp="1"/>
          </p:cNvSpPr>
          <p:nvPr>
            <p:ph type="dt" sz="half" idx="10"/>
          </p:nvPr>
        </p:nvSpPr>
        <p:spPr/>
        <p:txBody>
          <a:bodyPr/>
          <a:lstStyle/>
          <a:p>
            <a:fld id="{E18F9866-689A-4148-AC84-758D8E7EC5AC}" type="datetimeFigureOut">
              <a:rPr lang="ru-KZ" smtClean="0"/>
              <a:t>11/04/2024</a:t>
            </a:fld>
            <a:endParaRPr lang="ru-KZ"/>
          </a:p>
        </p:txBody>
      </p:sp>
      <p:sp>
        <p:nvSpPr>
          <p:cNvPr id="5" name="Нижний колонтитул 4">
            <a:extLst>
              <a:ext uri="{FF2B5EF4-FFF2-40B4-BE49-F238E27FC236}">
                <a16:creationId xmlns:a16="http://schemas.microsoft.com/office/drawing/2014/main" id="{BF5290F6-2A86-5001-7346-E86F5875E30B}"/>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FA89D6B8-68D2-C39A-A0EA-959D3DCC48D8}"/>
              </a:ext>
            </a:extLst>
          </p:cNvPr>
          <p:cNvSpPr>
            <a:spLocks noGrp="1"/>
          </p:cNvSpPr>
          <p:nvPr>
            <p:ph type="sldNum" sz="quarter" idx="12"/>
          </p:nvPr>
        </p:nvSpPr>
        <p:spPr/>
        <p:txBody>
          <a:bodyPr/>
          <a:lstStyle/>
          <a:p>
            <a:fld id="{7A3DC6AE-7A5F-468F-BCF3-350F7C7C4497}" type="slidenum">
              <a:rPr lang="ru-KZ" smtClean="0"/>
              <a:t>‹#›</a:t>
            </a:fld>
            <a:endParaRPr lang="ru-KZ"/>
          </a:p>
        </p:txBody>
      </p:sp>
    </p:spTree>
    <p:extLst>
      <p:ext uri="{BB962C8B-B14F-4D97-AF65-F5344CB8AC3E}">
        <p14:creationId xmlns:p14="http://schemas.microsoft.com/office/powerpoint/2010/main" val="3698350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3C859C-B565-4F30-6C68-38FF1AE029D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KZ"/>
          </a:p>
        </p:txBody>
      </p:sp>
      <p:sp>
        <p:nvSpPr>
          <p:cNvPr id="3" name="Текст 2">
            <a:extLst>
              <a:ext uri="{FF2B5EF4-FFF2-40B4-BE49-F238E27FC236}">
                <a16:creationId xmlns:a16="http://schemas.microsoft.com/office/drawing/2014/main" id="{70A5E9D3-191B-0EE2-540D-A3FB601D6C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B649621-303A-DF77-ED0F-9B97B236E080}"/>
              </a:ext>
            </a:extLst>
          </p:cNvPr>
          <p:cNvSpPr>
            <a:spLocks noGrp="1"/>
          </p:cNvSpPr>
          <p:nvPr>
            <p:ph type="dt" sz="half" idx="10"/>
          </p:nvPr>
        </p:nvSpPr>
        <p:spPr/>
        <p:txBody>
          <a:bodyPr/>
          <a:lstStyle/>
          <a:p>
            <a:fld id="{E18F9866-689A-4148-AC84-758D8E7EC5AC}" type="datetimeFigureOut">
              <a:rPr lang="ru-KZ" smtClean="0"/>
              <a:t>11/04/2024</a:t>
            </a:fld>
            <a:endParaRPr lang="ru-KZ"/>
          </a:p>
        </p:txBody>
      </p:sp>
      <p:sp>
        <p:nvSpPr>
          <p:cNvPr id="5" name="Нижний колонтитул 4">
            <a:extLst>
              <a:ext uri="{FF2B5EF4-FFF2-40B4-BE49-F238E27FC236}">
                <a16:creationId xmlns:a16="http://schemas.microsoft.com/office/drawing/2014/main" id="{70356F30-EDEA-CFBC-361F-374B11CF61C4}"/>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02E6D653-788B-4EC7-AD39-BB459916158F}"/>
              </a:ext>
            </a:extLst>
          </p:cNvPr>
          <p:cNvSpPr>
            <a:spLocks noGrp="1"/>
          </p:cNvSpPr>
          <p:nvPr>
            <p:ph type="sldNum" sz="quarter" idx="12"/>
          </p:nvPr>
        </p:nvSpPr>
        <p:spPr/>
        <p:txBody>
          <a:bodyPr/>
          <a:lstStyle/>
          <a:p>
            <a:fld id="{7A3DC6AE-7A5F-468F-BCF3-350F7C7C4497}" type="slidenum">
              <a:rPr lang="ru-KZ" smtClean="0"/>
              <a:t>‹#›</a:t>
            </a:fld>
            <a:endParaRPr lang="ru-KZ"/>
          </a:p>
        </p:txBody>
      </p:sp>
    </p:spTree>
    <p:extLst>
      <p:ext uri="{BB962C8B-B14F-4D97-AF65-F5344CB8AC3E}">
        <p14:creationId xmlns:p14="http://schemas.microsoft.com/office/powerpoint/2010/main" val="875530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40E4F0-6531-4930-FD67-72C0918E685A}"/>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1670A5C3-2364-B4B2-E749-3D1F68D00CB1}"/>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Объект 3">
            <a:extLst>
              <a:ext uri="{FF2B5EF4-FFF2-40B4-BE49-F238E27FC236}">
                <a16:creationId xmlns:a16="http://schemas.microsoft.com/office/drawing/2014/main" id="{690CF158-4D0B-A8C5-5302-181F825BFE9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Дата 4">
            <a:extLst>
              <a:ext uri="{FF2B5EF4-FFF2-40B4-BE49-F238E27FC236}">
                <a16:creationId xmlns:a16="http://schemas.microsoft.com/office/drawing/2014/main" id="{959BA2F1-BF90-A217-94C3-3EC9B34C7165}"/>
              </a:ext>
            </a:extLst>
          </p:cNvPr>
          <p:cNvSpPr>
            <a:spLocks noGrp="1"/>
          </p:cNvSpPr>
          <p:nvPr>
            <p:ph type="dt" sz="half" idx="10"/>
          </p:nvPr>
        </p:nvSpPr>
        <p:spPr/>
        <p:txBody>
          <a:bodyPr/>
          <a:lstStyle/>
          <a:p>
            <a:fld id="{E18F9866-689A-4148-AC84-758D8E7EC5AC}" type="datetimeFigureOut">
              <a:rPr lang="ru-KZ" smtClean="0"/>
              <a:t>11/04/2024</a:t>
            </a:fld>
            <a:endParaRPr lang="ru-KZ"/>
          </a:p>
        </p:txBody>
      </p:sp>
      <p:sp>
        <p:nvSpPr>
          <p:cNvPr id="6" name="Нижний колонтитул 5">
            <a:extLst>
              <a:ext uri="{FF2B5EF4-FFF2-40B4-BE49-F238E27FC236}">
                <a16:creationId xmlns:a16="http://schemas.microsoft.com/office/drawing/2014/main" id="{CD396B9D-85B8-0F68-86AF-9770B1903133}"/>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C02BC55C-8586-5423-821C-CAFAEEDBDE37}"/>
              </a:ext>
            </a:extLst>
          </p:cNvPr>
          <p:cNvSpPr>
            <a:spLocks noGrp="1"/>
          </p:cNvSpPr>
          <p:nvPr>
            <p:ph type="sldNum" sz="quarter" idx="12"/>
          </p:nvPr>
        </p:nvSpPr>
        <p:spPr/>
        <p:txBody>
          <a:bodyPr/>
          <a:lstStyle/>
          <a:p>
            <a:fld id="{7A3DC6AE-7A5F-468F-BCF3-350F7C7C4497}" type="slidenum">
              <a:rPr lang="ru-KZ" smtClean="0"/>
              <a:t>‹#›</a:t>
            </a:fld>
            <a:endParaRPr lang="ru-KZ"/>
          </a:p>
        </p:txBody>
      </p:sp>
    </p:spTree>
    <p:extLst>
      <p:ext uri="{BB962C8B-B14F-4D97-AF65-F5344CB8AC3E}">
        <p14:creationId xmlns:p14="http://schemas.microsoft.com/office/powerpoint/2010/main" val="820921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5EAD05-C20E-78A6-9BC5-A58AB32BA35E}"/>
              </a:ext>
            </a:extLst>
          </p:cNvPr>
          <p:cNvSpPr>
            <a:spLocks noGrp="1"/>
          </p:cNvSpPr>
          <p:nvPr>
            <p:ph type="title"/>
          </p:nvPr>
        </p:nvSpPr>
        <p:spPr>
          <a:xfrm>
            <a:off x="839788" y="365125"/>
            <a:ext cx="10515600" cy="1325563"/>
          </a:xfrm>
        </p:spPr>
        <p:txBody>
          <a:bodyPr/>
          <a:lstStyle/>
          <a:p>
            <a:r>
              <a:rPr lang="ru-RU"/>
              <a:t>Образец заголовка</a:t>
            </a:r>
            <a:endParaRPr lang="ru-KZ"/>
          </a:p>
        </p:txBody>
      </p:sp>
      <p:sp>
        <p:nvSpPr>
          <p:cNvPr id="3" name="Текст 2">
            <a:extLst>
              <a:ext uri="{FF2B5EF4-FFF2-40B4-BE49-F238E27FC236}">
                <a16:creationId xmlns:a16="http://schemas.microsoft.com/office/drawing/2014/main" id="{86E14C4C-27CE-8447-B830-CA1EE29076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9D8B3AC-9210-01CC-0EE0-B7489542C7F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Текст 4">
            <a:extLst>
              <a:ext uri="{FF2B5EF4-FFF2-40B4-BE49-F238E27FC236}">
                <a16:creationId xmlns:a16="http://schemas.microsoft.com/office/drawing/2014/main" id="{E0A19B58-9FFC-24AA-2B11-90BD6F4200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1DF6D4AC-AC98-D5AA-6CB9-E0012A4A6BD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7" name="Дата 6">
            <a:extLst>
              <a:ext uri="{FF2B5EF4-FFF2-40B4-BE49-F238E27FC236}">
                <a16:creationId xmlns:a16="http://schemas.microsoft.com/office/drawing/2014/main" id="{39CEBA7E-793B-954B-DA32-1782E8FA9213}"/>
              </a:ext>
            </a:extLst>
          </p:cNvPr>
          <p:cNvSpPr>
            <a:spLocks noGrp="1"/>
          </p:cNvSpPr>
          <p:nvPr>
            <p:ph type="dt" sz="half" idx="10"/>
          </p:nvPr>
        </p:nvSpPr>
        <p:spPr/>
        <p:txBody>
          <a:bodyPr/>
          <a:lstStyle/>
          <a:p>
            <a:fld id="{E18F9866-689A-4148-AC84-758D8E7EC5AC}" type="datetimeFigureOut">
              <a:rPr lang="ru-KZ" smtClean="0"/>
              <a:t>11/04/2024</a:t>
            </a:fld>
            <a:endParaRPr lang="ru-KZ"/>
          </a:p>
        </p:txBody>
      </p:sp>
      <p:sp>
        <p:nvSpPr>
          <p:cNvPr id="8" name="Нижний колонтитул 7">
            <a:extLst>
              <a:ext uri="{FF2B5EF4-FFF2-40B4-BE49-F238E27FC236}">
                <a16:creationId xmlns:a16="http://schemas.microsoft.com/office/drawing/2014/main" id="{28A24F63-495F-A3BA-B748-C92D031DB274}"/>
              </a:ext>
            </a:extLst>
          </p:cNvPr>
          <p:cNvSpPr>
            <a:spLocks noGrp="1"/>
          </p:cNvSpPr>
          <p:nvPr>
            <p:ph type="ftr" sz="quarter" idx="11"/>
          </p:nvPr>
        </p:nvSpPr>
        <p:spPr/>
        <p:txBody>
          <a:bodyPr/>
          <a:lstStyle/>
          <a:p>
            <a:endParaRPr lang="ru-KZ"/>
          </a:p>
        </p:txBody>
      </p:sp>
      <p:sp>
        <p:nvSpPr>
          <p:cNvPr id="9" name="Номер слайда 8">
            <a:extLst>
              <a:ext uri="{FF2B5EF4-FFF2-40B4-BE49-F238E27FC236}">
                <a16:creationId xmlns:a16="http://schemas.microsoft.com/office/drawing/2014/main" id="{317D8690-2B41-69B6-4C18-1CBE4B5CEFDC}"/>
              </a:ext>
            </a:extLst>
          </p:cNvPr>
          <p:cNvSpPr>
            <a:spLocks noGrp="1"/>
          </p:cNvSpPr>
          <p:nvPr>
            <p:ph type="sldNum" sz="quarter" idx="12"/>
          </p:nvPr>
        </p:nvSpPr>
        <p:spPr/>
        <p:txBody>
          <a:bodyPr/>
          <a:lstStyle/>
          <a:p>
            <a:fld id="{7A3DC6AE-7A5F-468F-BCF3-350F7C7C4497}" type="slidenum">
              <a:rPr lang="ru-KZ" smtClean="0"/>
              <a:t>‹#›</a:t>
            </a:fld>
            <a:endParaRPr lang="ru-KZ"/>
          </a:p>
        </p:txBody>
      </p:sp>
    </p:spTree>
    <p:extLst>
      <p:ext uri="{BB962C8B-B14F-4D97-AF65-F5344CB8AC3E}">
        <p14:creationId xmlns:p14="http://schemas.microsoft.com/office/powerpoint/2010/main" val="2550506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5289C4-224A-B5D6-679A-F7BB1B8D3BFA}"/>
              </a:ext>
            </a:extLst>
          </p:cNvPr>
          <p:cNvSpPr>
            <a:spLocks noGrp="1"/>
          </p:cNvSpPr>
          <p:nvPr>
            <p:ph type="title"/>
          </p:nvPr>
        </p:nvSpPr>
        <p:spPr/>
        <p:txBody>
          <a:bodyPr/>
          <a:lstStyle/>
          <a:p>
            <a:r>
              <a:rPr lang="ru-RU"/>
              <a:t>Образец заголовка</a:t>
            </a:r>
            <a:endParaRPr lang="ru-KZ"/>
          </a:p>
        </p:txBody>
      </p:sp>
      <p:sp>
        <p:nvSpPr>
          <p:cNvPr id="3" name="Дата 2">
            <a:extLst>
              <a:ext uri="{FF2B5EF4-FFF2-40B4-BE49-F238E27FC236}">
                <a16:creationId xmlns:a16="http://schemas.microsoft.com/office/drawing/2014/main" id="{E15CDDC5-E7A7-8D36-8D73-8BC8EB8F2D5D}"/>
              </a:ext>
            </a:extLst>
          </p:cNvPr>
          <p:cNvSpPr>
            <a:spLocks noGrp="1"/>
          </p:cNvSpPr>
          <p:nvPr>
            <p:ph type="dt" sz="half" idx="10"/>
          </p:nvPr>
        </p:nvSpPr>
        <p:spPr/>
        <p:txBody>
          <a:bodyPr/>
          <a:lstStyle/>
          <a:p>
            <a:fld id="{E18F9866-689A-4148-AC84-758D8E7EC5AC}" type="datetimeFigureOut">
              <a:rPr lang="ru-KZ" smtClean="0"/>
              <a:t>11/04/2024</a:t>
            </a:fld>
            <a:endParaRPr lang="ru-KZ"/>
          </a:p>
        </p:txBody>
      </p:sp>
      <p:sp>
        <p:nvSpPr>
          <p:cNvPr id="4" name="Нижний колонтитул 3">
            <a:extLst>
              <a:ext uri="{FF2B5EF4-FFF2-40B4-BE49-F238E27FC236}">
                <a16:creationId xmlns:a16="http://schemas.microsoft.com/office/drawing/2014/main" id="{2F4CD535-6A69-B0C8-3CA3-3AB97EF2FECB}"/>
              </a:ext>
            </a:extLst>
          </p:cNvPr>
          <p:cNvSpPr>
            <a:spLocks noGrp="1"/>
          </p:cNvSpPr>
          <p:nvPr>
            <p:ph type="ftr" sz="quarter" idx="11"/>
          </p:nvPr>
        </p:nvSpPr>
        <p:spPr/>
        <p:txBody>
          <a:bodyPr/>
          <a:lstStyle/>
          <a:p>
            <a:endParaRPr lang="ru-KZ"/>
          </a:p>
        </p:txBody>
      </p:sp>
      <p:sp>
        <p:nvSpPr>
          <p:cNvPr id="5" name="Номер слайда 4">
            <a:extLst>
              <a:ext uri="{FF2B5EF4-FFF2-40B4-BE49-F238E27FC236}">
                <a16:creationId xmlns:a16="http://schemas.microsoft.com/office/drawing/2014/main" id="{A4539636-A670-7C5E-95DB-1523E0F754F3}"/>
              </a:ext>
            </a:extLst>
          </p:cNvPr>
          <p:cNvSpPr>
            <a:spLocks noGrp="1"/>
          </p:cNvSpPr>
          <p:nvPr>
            <p:ph type="sldNum" sz="quarter" idx="12"/>
          </p:nvPr>
        </p:nvSpPr>
        <p:spPr/>
        <p:txBody>
          <a:bodyPr/>
          <a:lstStyle/>
          <a:p>
            <a:fld id="{7A3DC6AE-7A5F-468F-BCF3-350F7C7C4497}" type="slidenum">
              <a:rPr lang="ru-KZ" smtClean="0"/>
              <a:t>‹#›</a:t>
            </a:fld>
            <a:endParaRPr lang="ru-KZ"/>
          </a:p>
        </p:txBody>
      </p:sp>
    </p:spTree>
    <p:extLst>
      <p:ext uri="{BB962C8B-B14F-4D97-AF65-F5344CB8AC3E}">
        <p14:creationId xmlns:p14="http://schemas.microsoft.com/office/powerpoint/2010/main" val="3879684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A79F283-2A0D-5EAC-07D0-9AB60AAD2D43}"/>
              </a:ext>
            </a:extLst>
          </p:cNvPr>
          <p:cNvSpPr>
            <a:spLocks noGrp="1"/>
          </p:cNvSpPr>
          <p:nvPr>
            <p:ph type="dt" sz="half" idx="10"/>
          </p:nvPr>
        </p:nvSpPr>
        <p:spPr/>
        <p:txBody>
          <a:bodyPr/>
          <a:lstStyle/>
          <a:p>
            <a:fld id="{E18F9866-689A-4148-AC84-758D8E7EC5AC}" type="datetimeFigureOut">
              <a:rPr lang="ru-KZ" smtClean="0"/>
              <a:t>11/04/2024</a:t>
            </a:fld>
            <a:endParaRPr lang="ru-KZ"/>
          </a:p>
        </p:txBody>
      </p:sp>
      <p:sp>
        <p:nvSpPr>
          <p:cNvPr id="3" name="Нижний колонтитул 2">
            <a:extLst>
              <a:ext uri="{FF2B5EF4-FFF2-40B4-BE49-F238E27FC236}">
                <a16:creationId xmlns:a16="http://schemas.microsoft.com/office/drawing/2014/main" id="{C73DF140-3231-6F3B-C39F-17E4EBD2C280}"/>
              </a:ext>
            </a:extLst>
          </p:cNvPr>
          <p:cNvSpPr>
            <a:spLocks noGrp="1"/>
          </p:cNvSpPr>
          <p:nvPr>
            <p:ph type="ftr" sz="quarter" idx="11"/>
          </p:nvPr>
        </p:nvSpPr>
        <p:spPr/>
        <p:txBody>
          <a:bodyPr/>
          <a:lstStyle/>
          <a:p>
            <a:endParaRPr lang="ru-KZ"/>
          </a:p>
        </p:txBody>
      </p:sp>
      <p:sp>
        <p:nvSpPr>
          <p:cNvPr id="4" name="Номер слайда 3">
            <a:extLst>
              <a:ext uri="{FF2B5EF4-FFF2-40B4-BE49-F238E27FC236}">
                <a16:creationId xmlns:a16="http://schemas.microsoft.com/office/drawing/2014/main" id="{74A5B33F-37AF-9148-582C-FE921875654A}"/>
              </a:ext>
            </a:extLst>
          </p:cNvPr>
          <p:cNvSpPr>
            <a:spLocks noGrp="1"/>
          </p:cNvSpPr>
          <p:nvPr>
            <p:ph type="sldNum" sz="quarter" idx="12"/>
          </p:nvPr>
        </p:nvSpPr>
        <p:spPr/>
        <p:txBody>
          <a:bodyPr/>
          <a:lstStyle/>
          <a:p>
            <a:fld id="{7A3DC6AE-7A5F-468F-BCF3-350F7C7C4497}" type="slidenum">
              <a:rPr lang="ru-KZ" smtClean="0"/>
              <a:t>‹#›</a:t>
            </a:fld>
            <a:endParaRPr lang="ru-KZ"/>
          </a:p>
        </p:txBody>
      </p:sp>
    </p:spTree>
    <p:extLst>
      <p:ext uri="{BB962C8B-B14F-4D97-AF65-F5344CB8AC3E}">
        <p14:creationId xmlns:p14="http://schemas.microsoft.com/office/powerpoint/2010/main" val="1139867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6596F6-1DCB-7904-C9C3-64BDAC9BB4D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Объект 2">
            <a:extLst>
              <a:ext uri="{FF2B5EF4-FFF2-40B4-BE49-F238E27FC236}">
                <a16:creationId xmlns:a16="http://schemas.microsoft.com/office/drawing/2014/main" id="{F2EF250C-BE3D-73C3-FE2D-8721896235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Текст 3">
            <a:extLst>
              <a:ext uri="{FF2B5EF4-FFF2-40B4-BE49-F238E27FC236}">
                <a16:creationId xmlns:a16="http://schemas.microsoft.com/office/drawing/2014/main" id="{8FA7D4F7-5D62-9880-AED4-12A2A4938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8C2D82E-B8F6-BDB9-D831-CEA5AC02CA9C}"/>
              </a:ext>
            </a:extLst>
          </p:cNvPr>
          <p:cNvSpPr>
            <a:spLocks noGrp="1"/>
          </p:cNvSpPr>
          <p:nvPr>
            <p:ph type="dt" sz="half" idx="10"/>
          </p:nvPr>
        </p:nvSpPr>
        <p:spPr/>
        <p:txBody>
          <a:bodyPr/>
          <a:lstStyle/>
          <a:p>
            <a:fld id="{E18F9866-689A-4148-AC84-758D8E7EC5AC}" type="datetimeFigureOut">
              <a:rPr lang="ru-KZ" smtClean="0"/>
              <a:t>11/04/2024</a:t>
            </a:fld>
            <a:endParaRPr lang="ru-KZ"/>
          </a:p>
        </p:txBody>
      </p:sp>
      <p:sp>
        <p:nvSpPr>
          <p:cNvPr id="6" name="Нижний колонтитул 5">
            <a:extLst>
              <a:ext uri="{FF2B5EF4-FFF2-40B4-BE49-F238E27FC236}">
                <a16:creationId xmlns:a16="http://schemas.microsoft.com/office/drawing/2014/main" id="{230A8119-3A9A-5078-A777-8F8D188748DC}"/>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9BFF8167-DB1B-84E4-EE3F-8FB4312BA19D}"/>
              </a:ext>
            </a:extLst>
          </p:cNvPr>
          <p:cNvSpPr>
            <a:spLocks noGrp="1"/>
          </p:cNvSpPr>
          <p:nvPr>
            <p:ph type="sldNum" sz="quarter" idx="12"/>
          </p:nvPr>
        </p:nvSpPr>
        <p:spPr/>
        <p:txBody>
          <a:bodyPr/>
          <a:lstStyle/>
          <a:p>
            <a:fld id="{7A3DC6AE-7A5F-468F-BCF3-350F7C7C4497}" type="slidenum">
              <a:rPr lang="ru-KZ" smtClean="0"/>
              <a:t>‹#›</a:t>
            </a:fld>
            <a:endParaRPr lang="ru-KZ"/>
          </a:p>
        </p:txBody>
      </p:sp>
    </p:spTree>
    <p:extLst>
      <p:ext uri="{BB962C8B-B14F-4D97-AF65-F5344CB8AC3E}">
        <p14:creationId xmlns:p14="http://schemas.microsoft.com/office/powerpoint/2010/main" val="1880100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1DFC20-227E-00E6-22D3-0176DC0A0A6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Рисунок 2">
            <a:extLst>
              <a:ext uri="{FF2B5EF4-FFF2-40B4-BE49-F238E27FC236}">
                <a16:creationId xmlns:a16="http://schemas.microsoft.com/office/drawing/2014/main" id="{210DE801-A2CC-26C4-739B-BD7CB7376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KZ"/>
          </a:p>
        </p:txBody>
      </p:sp>
      <p:sp>
        <p:nvSpPr>
          <p:cNvPr id="4" name="Текст 3">
            <a:extLst>
              <a:ext uri="{FF2B5EF4-FFF2-40B4-BE49-F238E27FC236}">
                <a16:creationId xmlns:a16="http://schemas.microsoft.com/office/drawing/2014/main" id="{80C9427C-F6E0-5909-0BDD-222B9C6B83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2845FFE-FFF6-2DC8-EA32-167847AE5B24}"/>
              </a:ext>
            </a:extLst>
          </p:cNvPr>
          <p:cNvSpPr>
            <a:spLocks noGrp="1"/>
          </p:cNvSpPr>
          <p:nvPr>
            <p:ph type="dt" sz="half" idx="10"/>
          </p:nvPr>
        </p:nvSpPr>
        <p:spPr/>
        <p:txBody>
          <a:bodyPr/>
          <a:lstStyle/>
          <a:p>
            <a:fld id="{E18F9866-689A-4148-AC84-758D8E7EC5AC}" type="datetimeFigureOut">
              <a:rPr lang="ru-KZ" smtClean="0"/>
              <a:t>11/04/2024</a:t>
            </a:fld>
            <a:endParaRPr lang="ru-KZ"/>
          </a:p>
        </p:txBody>
      </p:sp>
      <p:sp>
        <p:nvSpPr>
          <p:cNvPr id="6" name="Нижний колонтитул 5">
            <a:extLst>
              <a:ext uri="{FF2B5EF4-FFF2-40B4-BE49-F238E27FC236}">
                <a16:creationId xmlns:a16="http://schemas.microsoft.com/office/drawing/2014/main" id="{D47C0F8D-6E91-37B4-7CBE-E9FF55EF8389}"/>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B9D24E91-CE6F-19D3-35B5-62CED17921D1}"/>
              </a:ext>
            </a:extLst>
          </p:cNvPr>
          <p:cNvSpPr>
            <a:spLocks noGrp="1"/>
          </p:cNvSpPr>
          <p:nvPr>
            <p:ph type="sldNum" sz="quarter" idx="12"/>
          </p:nvPr>
        </p:nvSpPr>
        <p:spPr/>
        <p:txBody>
          <a:bodyPr/>
          <a:lstStyle/>
          <a:p>
            <a:fld id="{7A3DC6AE-7A5F-468F-BCF3-350F7C7C4497}" type="slidenum">
              <a:rPr lang="ru-KZ" smtClean="0"/>
              <a:t>‹#›</a:t>
            </a:fld>
            <a:endParaRPr lang="ru-KZ"/>
          </a:p>
        </p:txBody>
      </p:sp>
    </p:spTree>
    <p:extLst>
      <p:ext uri="{BB962C8B-B14F-4D97-AF65-F5344CB8AC3E}">
        <p14:creationId xmlns:p14="http://schemas.microsoft.com/office/powerpoint/2010/main" val="707021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983596-1FFA-23AA-6F93-D720942C48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KZ"/>
          </a:p>
        </p:txBody>
      </p:sp>
      <p:sp>
        <p:nvSpPr>
          <p:cNvPr id="3" name="Текст 2">
            <a:extLst>
              <a:ext uri="{FF2B5EF4-FFF2-40B4-BE49-F238E27FC236}">
                <a16:creationId xmlns:a16="http://schemas.microsoft.com/office/drawing/2014/main" id="{648454AF-67CB-227C-9504-E4D4B94A90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4BFEFEA1-347E-286A-C39D-23072F4E5A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18F9866-689A-4148-AC84-758D8E7EC5AC}" type="datetimeFigureOut">
              <a:rPr lang="ru-KZ" smtClean="0"/>
              <a:t>11/04/2024</a:t>
            </a:fld>
            <a:endParaRPr lang="ru-KZ"/>
          </a:p>
        </p:txBody>
      </p:sp>
      <p:sp>
        <p:nvSpPr>
          <p:cNvPr id="5" name="Нижний колонтитул 4">
            <a:extLst>
              <a:ext uri="{FF2B5EF4-FFF2-40B4-BE49-F238E27FC236}">
                <a16:creationId xmlns:a16="http://schemas.microsoft.com/office/drawing/2014/main" id="{DCA14FBF-A4E9-B5D8-BE5F-A40FE1F130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KZ"/>
          </a:p>
        </p:txBody>
      </p:sp>
      <p:sp>
        <p:nvSpPr>
          <p:cNvPr id="6" name="Номер слайда 5">
            <a:extLst>
              <a:ext uri="{FF2B5EF4-FFF2-40B4-BE49-F238E27FC236}">
                <a16:creationId xmlns:a16="http://schemas.microsoft.com/office/drawing/2014/main" id="{9B5C0AF4-BDF4-4B39-54AD-2FDD087398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3DC6AE-7A5F-468F-BCF3-350F7C7C4497}" type="slidenum">
              <a:rPr lang="ru-KZ" smtClean="0"/>
              <a:t>‹#›</a:t>
            </a:fld>
            <a:endParaRPr lang="ru-KZ"/>
          </a:p>
        </p:txBody>
      </p:sp>
    </p:spTree>
    <p:extLst>
      <p:ext uri="{BB962C8B-B14F-4D97-AF65-F5344CB8AC3E}">
        <p14:creationId xmlns:p14="http://schemas.microsoft.com/office/powerpoint/2010/main" val="1492933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91DC45A2-AC5C-BF40-5B05-1E7599667475}"/>
              </a:ext>
            </a:extLst>
          </p:cNvPr>
          <p:cNvSpPr txBox="1">
            <a:spLocks/>
          </p:cNvSpPr>
          <p:nvPr/>
        </p:nvSpPr>
        <p:spPr>
          <a:xfrm>
            <a:off x="1326203" y="2266731"/>
            <a:ext cx="9144000" cy="327459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kk-KZ" sz="5600" dirty="0">
                <a:latin typeface="Times New Roman" panose="02020603050405020304" pitchFamily="18" charset="0"/>
                <a:cs typeface="Times New Roman" panose="02020603050405020304" pitchFamily="18" charset="0"/>
              </a:rPr>
              <a:t>Гендік инженерия, генетикалық түрлендірілген ағзалар және биологиялық қауіпсіздік</a:t>
            </a:r>
            <a:endParaRPr lang="ru-KZ" sz="5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009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EE15984-C059-8BD1-12DC-AEB00C36FDDD}"/>
              </a:ext>
            </a:extLst>
          </p:cNvPr>
          <p:cNvPicPr>
            <a:picLocks noChangeAspect="1"/>
          </p:cNvPicPr>
          <p:nvPr/>
        </p:nvPicPr>
        <p:blipFill>
          <a:blip r:embed="rId2"/>
          <a:srcRect l="11091" r="-3" b="-3"/>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Объект 2">
            <a:extLst>
              <a:ext uri="{FF2B5EF4-FFF2-40B4-BE49-F238E27FC236}">
                <a16:creationId xmlns:a16="http://schemas.microsoft.com/office/drawing/2014/main" id="{3712A7D8-8786-59A9-7DB5-2ED001510E78}"/>
              </a:ext>
            </a:extLst>
          </p:cNvPr>
          <p:cNvSpPr>
            <a:spLocks noGrp="1"/>
          </p:cNvSpPr>
          <p:nvPr>
            <p:ph idx="1"/>
          </p:nvPr>
        </p:nvSpPr>
        <p:spPr>
          <a:xfrm>
            <a:off x="6427567" y="1238095"/>
            <a:ext cx="5489130" cy="4877569"/>
          </a:xfrm>
        </p:spPr>
        <p:txBody>
          <a:bodyPr>
            <a:normAutofit fontScale="92500"/>
          </a:bodyPr>
          <a:lstStyle/>
          <a:p>
            <a:pPr marL="0" indent="0">
              <a:buNone/>
            </a:pPr>
            <a:r>
              <a:rPr lang="kk-KZ" b="1" dirty="0"/>
              <a:t>Биологиялық қару </a:t>
            </a:r>
            <a:r>
              <a:rPr lang="kk-KZ" dirty="0"/>
              <a:t>– аэрозольді, тағамды, суды немесе жәндіктерді тасымалдаушыларды пайдалана отырып, ауру тудыратын ағзаларды немесе токсиндерді әдейі тарату әрекетінде пайдаланылатын немесе пайдалануға арналған құрылғылар немесе агенттер. Олардың әсер ету механизмі, әдетте, инфекция немесе интоксикация арқылы жүзеге асырылады.</a:t>
            </a:r>
            <a:endParaRPr lang="ru-KZ" dirty="0"/>
          </a:p>
        </p:txBody>
      </p:sp>
    </p:spTree>
    <p:extLst>
      <p:ext uri="{BB962C8B-B14F-4D97-AF65-F5344CB8AC3E}">
        <p14:creationId xmlns:p14="http://schemas.microsoft.com/office/powerpoint/2010/main" val="3716666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graphicFrame>
        <p:nvGraphicFramePr>
          <p:cNvPr id="2" name="Схема 1">
            <a:extLst>
              <a:ext uri="{FF2B5EF4-FFF2-40B4-BE49-F238E27FC236}">
                <a16:creationId xmlns:a16="http://schemas.microsoft.com/office/drawing/2014/main" id="{24B72885-B324-3730-5918-987EA2CB74A3}"/>
              </a:ext>
            </a:extLst>
          </p:cNvPr>
          <p:cNvGraphicFramePr/>
          <p:nvPr>
            <p:extLst>
              <p:ext uri="{D42A27DB-BD31-4B8C-83A1-F6EECF244321}">
                <p14:modId xmlns:p14="http://schemas.microsoft.com/office/powerpoint/2010/main" val="1256057296"/>
              </p:ext>
            </p:extLst>
          </p:nvPr>
        </p:nvGraphicFramePr>
        <p:xfrm>
          <a:off x="1160206" y="68826"/>
          <a:ext cx="9871587" cy="6462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0794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4">
            <a:extLst>
              <a:ext uri="{FF2B5EF4-FFF2-40B4-BE49-F238E27FC236}">
                <a16:creationId xmlns:a16="http://schemas.microsoft.com/office/drawing/2014/main" id="{6FCC1519-4CBB-5722-E9A4-9AB05621D764}"/>
              </a:ext>
            </a:extLst>
          </p:cNvPr>
          <p:cNvPicPr>
            <a:picLocks noChangeAspect="1"/>
          </p:cNvPicPr>
          <p:nvPr/>
        </p:nvPicPr>
        <p:blipFill>
          <a:blip r:embed="rId2"/>
          <a:srcRect r="-1" b="6260"/>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2" name="Freeform: Shape 11">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Объект 2">
            <a:extLst>
              <a:ext uri="{FF2B5EF4-FFF2-40B4-BE49-F238E27FC236}">
                <a16:creationId xmlns:a16="http://schemas.microsoft.com/office/drawing/2014/main" id="{FB8D681A-AE96-608A-C56E-394ABBEB0041}"/>
              </a:ext>
            </a:extLst>
          </p:cNvPr>
          <p:cNvSpPr>
            <a:spLocks noGrp="1"/>
          </p:cNvSpPr>
          <p:nvPr>
            <p:ph idx="1"/>
          </p:nvPr>
        </p:nvSpPr>
        <p:spPr>
          <a:xfrm>
            <a:off x="371094" y="2576052"/>
            <a:ext cx="3438906" cy="3438414"/>
          </a:xfrm>
        </p:spPr>
        <p:txBody>
          <a:bodyPr anchor="t">
            <a:normAutofit fontScale="92500" lnSpcReduction="10000"/>
          </a:bodyPr>
          <a:lstStyle/>
          <a:p>
            <a:pPr marL="0" indent="0">
              <a:buNone/>
            </a:pPr>
            <a:r>
              <a:rPr lang="kk-KZ" sz="2400" dirty="0"/>
              <a:t>Биологиялық агенттердің жан түршігерлік табиғатын ескере отырып, алғаш рет 1925 жылы қол қойылған және қазір 121 ұлттық мемлекеттің 65-і қол қойған </a:t>
            </a:r>
            <a:r>
              <a:rPr lang="kk-KZ" sz="2400" b="1" dirty="0"/>
              <a:t>Женева хаттамасы </a:t>
            </a:r>
            <a:r>
              <a:rPr lang="kk-KZ" sz="2400" dirty="0"/>
              <a:t>соғыста биологиялық қаруды жасауға, өндіруге және қолдануға тыйым салды.</a:t>
            </a:r>
            <a:endParaRPr lang="ru-KZ" sz="2400" dirty="0"/>
          </a:p>
        </p:txBody>
      </p:sp>
    </p:spTree>
    <p:extLst>
      <p:ext uri="{BB962C8B-B14F-4D97-AF65-F5344CB8AC3E}">
        <p14:creationId xmlns:p14="http://schemas.microsoft.com/office/powerpoint/2010/main" val="3049005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C7E2BAE-3A6A-92B9-5695-10E6A50006DA}"/>
              </a:ext>
            </a:extLst>
          </p:cNvPr>
          <p:cNvSpPr>
            <a:spLocks noGrp="1"/>
          </p:cNvSpPr>
          <p:nvPr>
            <p:ph idx="1"/>
          </p:nvPr>
        </p:nvSpPr>
        <p:spPr>
          <a:xfrm>
            <a:off x="910712" y="643295"/>
            <a:ext cx="11157155" cy="1745943"/>
          </a:xfrm>
        </p:spPr>
        <p:txBody>
          <a:bodyPr/>
          <a:lstStyle/>
          <a:p>
            <a:pPr marL="0" indent="0">
              <a:buNone/>
            </a:pPr>
            <a:r>
              <a:rPr lang="kk-KZ" dirty="0">
                <a:effectLst/>
              </a:rPr>
              <a:t>Ауруларды бақылау және алдын алу орталықтары (</a:t>
            </a:r>
            <a:r>
              <a:rPr lang="en-US" dirty="0">
                <a:effectLst/>
              </a:rPr>
              <a:t>CDC) </a:t>
            </a:r>
            <a:r>
              <a:rPr lang="kk-KZ" dirty="0">
                <a:effectLst/>
              </a:rPr>
              <a:t>биологиялық қаруды әртүрлі факторларға, соның ішінде адамдарда аурудан туындаған сырқаттанушылық пен өлімге негізделген үш санатқа жіктеді: </a:t>
            </a:r>
            <a:endParaRPr lang="ru-KZ" dirty="0"/>
          </a:p>
        </p:txBody>
      </p:sp>
      <p:graphicFrame>
        <p:nvGraphicFramePr>
          <p:cNvPr id="6" name="Схема 5">
            <a:extLst>
              <a:ext uri="{FF2B5EF4-FFF2-40B4-BE49-F238E27FC236}">
                <a16:creationId xmlns:a16="http://schemas.microsoft.com/office/drawing/2014/main" id="{3555736A-69E4-6312-E18E-36C81B4D1EEE}"/>
              </a:ext>
            </a:extLst>
          </p:cNvPr>
          <p:cNvGraphicFramePr/>
          <p:nvPr>
            <p:extLst>
              <p:ext uri="{D42A27DB-BD31-4B8C-83A1-F6EECF244321}">
                <p14:modId xmlns:p14="http://schemas.microsoft.com/office/powerpoint/2010/main" val="1037781672"/>
              </p:ext>
            </p:extLst>
          </p:nvPr>
        </p:nvGraphicFramePr>
        <p:xfrm>
          <a:off x="1199535" y="2526890"/>
          <a:ext cx="9969910" cy="3834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2573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94A5B64-BF90-71B1-CD46-2DC2EDD841E1}"/>
              </a:ext>
            </a:extLst>
          </p:cNvPr>
          <p:cNvSpPr>
            <a:spLocks noGrp="1"/>
          </p:cNvSpPr>
          <p:nvPr>
            <p:ph type="title"/>
          </p:nvPr>
        </p:nvSpPr>
        <p:spPr>
          <a:xfrm>
            <a:off x="640080" y="325369"/>
            <a:ext cx="4368602" cy="1956841"/>
          </a:xfrm>
        </p:spPr>
        <p:txBody>
          <a:bodyPr anchor="b">
            <a:normAutofit/>
          </a:bodyPr>
          <a:lstStyle/>
          <a:p>
            <a:r>
              <a:rPr lang="kk-KZ" sz="5400">
                <a:latin typeface="Times New Roman" pitchFamily="18" charset="0"/>
                <a:cs typeface="Times New Roman" pitchFamily="18" charset="0"/>
              </a:rPr>
              <a:t>Категория А</a:t>
            </a:r>
            <a:endParaRPr lang="ru-KZ" sz="5400">
              <a:latin typeface="Times New Roman" pitchFamily="18" charset="0"/>
              <a:cs typeface="Times New Roman" pitchFamily="18" charset="0"/>
            </a:endParaRPr>
          </a:p>
        </p:txBody>
      </p:sp>
      <p:sp>
        <p:nvSpPr>
          <p:cNvPr id="410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AC96DC03-3EF4-3B10-E9C4-AF4FD52BCD98}"/>
              </a:ext>
            </a:extLst>
          </p:cNvPr>
          <p:cNvSpPr>
            <a:spLocks noGrp="1"/>
          </p:cNvSpPr>
          <p:nvPr>
            <p:ph idx="1"/>
          </p:nvPr>
        </p:nvSpPr>
        <p:spPr>
          <a:xfrm>
            <a:off x="640080" y="2872899"/>
            <a:ext cx="4243589" cy="3320668"/>
          </a:xfrm>
        </p:spPr>
        <p:txBody>
          <a:bodyPr>
            <a:normAutofit/>
          </a:bodyPr>
          <a:lstStyle/>
          <a:p>
            <a:pPr marL="0" indent="0">
              <a:buNone/>
            </a:pP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Сібір</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жарасы</a:t>
            </a:r>
            <a:r>
              <a:rPr lang="ru-RU"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Bacillus anthracis)</a:t>
            </a:r>
          </a:p>
          <a:p>
            <a:pPr marL="0" indent="0">
              <a:buNone/>
            </a:pPr>
            <a:r>
              <a:rPr lang="en-US" sz="1700" dirty="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Ботулизм (</a:t>
            </a:r>
            <a:r>
              <a:rPr lang="en-US" sz="1700" dirty="0">
                <a:latin typeface="Times New Roman" panose="02020603050405020304" pitchFamily="18" charset="0"/>
                <a:cs typeface="Times New Roman" panose="02020603050405020304" pitchFamily="18" charset="0"/>
              </a:rPr>
              <a:t>Clostridium botulinum </a:t>
            </a:r>
            <a:r>
              <a:rPr lang="ru-RU" sz="1700" dirty="0" err="1">
                <a:latin typeface="Times New Roman" panose="02020603050405020304" pitchFamily="18" charset="0"/>
                <a:cs typeface="Times New Roman" panose="02020603050405020304" pitchFamily="18" charset="0"/>
              </a:rPr>
              <a:t>токсині</a:t>
            </a:r>
            <a:r>
              <a:rPr lang="ru-RU" sz="1700" dirty="0">
                <a:latin typeface="Times New Roman" panose="02020603050405020304" pitchFamily="18" charset="0"/>
                <a:cs typeface="Times New Roman" panose="02020603050405020304" pitchFamily="18" charset="0"/>
              </a:rPr>
              <a:t>)</a:t>
            </a:r>
          </a:p>
          <a:p>
            <a:pPr marL="0" indent="0">
              <a:buNone/>
            </a:pPr>
            <a:r>
              <a:rPr lang="ru-RU" sz="1700" dirty="0">
                <a:latin typeface="Times New Roman" panose="02020603050405020304" pitchFamily="18" charset="0"/>
                <a:cs typeface="Times New Roman" panose="02020603050405020304" pitchFamily="18" charset="0"/>
              </a:rPr>
              <a:t>- Оба (</a:t>
            </a:r>
            <a:r>
              <a:rPr lang="en-US" sz="1700" dirty="0">
                <a:latin typeface="Times New Roman" panose="02020603050405020304" pitchFamily="18" charset="0"/>
                <a:cs typeface="Times New Roman" panose="02020603050405020304" pitchFamily="18" charset="0"/>
              </a:rPr>
              <a:t>Yersinia pestis)</a:t>
            </a:r>
          </a:p>
          <a:p>
            <a:pPr marL="0" indent="0">
              <a:buNone/>
            </a:pPr>
            <a:r>
              <a:rPr lang="en-US"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Натуралды</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шешек</a:t>
            </a:r>
            <a:r>
              <a:rPr lang="ru-RU"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Variola major)</a:t>
            </a:r>
          </a:p>
          <a:p>
            <a:pPr marL="0" indent="0">
              <a:buNone/>
            </a:pPr>
            <a:r>
              <a:rPr lang="en-US"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Туларемия</a:t>
            </a:r>
            <a:r>
              <a:rPr lang="ru-RU"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Francisella</a:t>
            </a:r>
            <a:r>
              <a:rPr lang="en-US" sz="1700" dirty="0">
                <a:latin typeface="Times New Roman" panose="02020603050405020304" pitchFamily="18" charset="0"/>
                <a:cs typeface="Times New Roman" panose="02020603050405020304" pitchFamily="18" charset="0"/>
              </a:rPr>
              <a:t> tularensis)</a:t>
            </a:r>
          </a:p>
          <a:p>
            <a:pPr marL="0" indent="0">
              <a:buNone/>
            </a:pPr>
            <a:r>
              <a:rPr lang="en-US"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Вирустық</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геморрагиялық</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қызбалар</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соның</a:t>
            </a:r>
            <a:r>
              <a:rPr lang="ru-RU" sz="1700" dirty="0">
                <a:latin typeface="Times New Roman" panose="02020603050405020304" pitchFamily="18" charset="0"/>
                <a:cs typeface="Times New Roman" panose="02020603050405020304" pitchFamily="18" charset="0"/>
              </a:rPr>
              <a:t> </a:t>
            </a:r>
            <a:r>
              <a:rPr lang="ru-RU" sz="1700" dirty="0" err="1">
                <a:latin typeface="Times New Roman" panose="02020603050405020304" pitchFamily="18" charset="0"/>
                <a:cs typeface="Times New Roman" panose="02020603050405020304" pitchFamily="18" charset="0"/>
              </a:rPr>
              <a:t>ішінде</a:t>
            </a:r>
            <a:r>
              <a:rPr lang="ru-RU" sz="1700" dirty="0">
                <a:latin typeface="Times New Roman" panose="02020603050405020304" pitchFamily="18" charset="0"/>
                <a:cs typeface="Times New Roman" panose="02020603050405020304" pitchFamily="18" charset="0"/>
              </a:rPr>
              <a:t>:</a:t>
            </a:r>
          </a:p>
          <a:p>
            <a:pPr marL="0" indent="0">
              <a:buNone/>
            </a:pPr>
            <a:r>
              <a:rPr lang="ru-RU" sz="1700" dirty="0">
                <a:latin typeface="Times New Roman" panose="02020603050405020304" pitchFamily="18" charset="0"/>
                <a:cs typeface="Times New Roman" panose="02020603050405020304" pitchFamily="18" charset="0"/>
              </a:rPr>
              <a:t>  - </a:t>
            </a:r>
            <a:r>
              <a:rPr lang="ru-RU" sz="1700" dirty="0" err="1">
                <a:latin typeface="Times New Roman" panose="02020603050405020304" pitchFamily="18" charset="0"/>
                <a:cs typeface="Times New Roman" panose="02020603050405020304" pitchFamily="18" charset="0"/>
              </a:rPr>
              <a:t>Филовирустар</a:t>
            </a:r>
            <a:r>
              <a:rPr lang="ru-RU" sz="1700" dirty="0">
                <a:latin typeface="Times New Roman" panose="02020603050405020304" pitchFamily="18" charset="0"/>
                <a:cs typeface="Times New Roman" panose="02020603050405020304" pitchFamily="18" charset="0"/>
              </a:rPr>
              <a:t> (Эбола, Марбург)</a:t>
            </a:r>
          </a:p>
          <a:p>
            <a:pPr marL="0" indent="0">
              <a:buNone/>
            </a:pPr>
            <a:r>
              <a:rPr lang="ru-RU" sz="1700" dirty="0">
                <a:latin typeface="Times New Roman" panose="02020603050405020304" pitchFamily="18" charset="0"/>
                <a:cs typeface="Times New Roman" panose="02020603050405020304" pitchFamily="18" charset="0"/>
              </a:rPr>
              <a:t>  - </a:t>
            </a:r>
            <a:r>
              <a:rPr lang="ru-RU" sz="1700" dirty="0" err="1">
                <a:latin typeface="Times New Roman" panose="02020603050405020304" pitchFamily="18" charset="0"/>
                <a:cs typeface="Times New Roman" panose="02020603050405020304" pitchFamily="18" charset="0"/>
              </a:rPr>
              <a:t>Аренавирустар</a:t>
            </a:r>
            <a:r>
              <a:rPr lang="ru-RU" sz="1700" dirty="0">
                <a:latin typeface="Times New Roman" panose="02020603050405020304" pitchFamily="18" charset="0"/>
                <a:cs typeface="Times New Roman" panose="02020603050405020304" pitchFamily="18" charset="0"/>
              </a:rPr>
              <a:t> (Ласса, </a:t>
            </a:r>
            <a:r>
              <a:rPr lang="ru-RU" sz="1700" dirty="0" err="1">
                <a:latin typeface="Times New Roman" panose="02020603050405020304" pitchFamily="18" charset="0"/>
                <a:cs typeface="Times New Roman" panose="02020603050405020304" pitchFamily="18" charset="0"/>
              </a:rPr>
              <a:t>Мачупо</a:t>
            </a:r>
            <a:r>
              <a:rPr lang="ru-RU" sz="1700" dirty="0">
                <a:latin typeface="Times New Roman" panose="02020603050405020304" pitchFamily="18" charset="0"/>
                <a:cs typeface="Times New Roman" panose="02020603050405020304" pitchFamily="18" charset="0"/>
              </a:rPr>
              <a:t>)</a:t>
            </a:r>
            <a:endParaRPr lang="ru-RU" sz="1700" dirty="0"/>
          </a:p>
        </p:txBody>
      </p:sp>
      <p:pic>
        <p:nvPicPr>
          <p:cNvPr id="4098" name="Picture 2" descr="Изображение выглядит как маска, Средства индивидуальной защиты, одежда, противогаз&#10;&#10;Автоматически созданное описание"/>
          <p:cNvPicPr>
            <a:picLocks noChangeAspect="1" noChangeArrowheads="1"/>
          </p:cNvPicPr>
          <p:nvPr/>
        </p:nvPicPr>
        <p:blipFill>
          <a:blip r:embed="rId3">
            <a:extLst>
              <a:ext uri="{28A0092B-C50C-407E-A947-70E740481C1C}">
                <a14:useLocalDpi xmlns:a14="http://schemas.microsoft.com/office/drawing/2010/main" val="0"/>
              </a:ext>
            </a:extLst>
          </a:blip>
          <a:srcRect l="5708" r="22073"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16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9DEF8FE7-E2F4-901C-1A4F-D9227A6507E8}"/>
              </a:ext>
            </a:extLst>
          </p:cNvPr>
          <p:cNvSpPr>
            <a:spLocks noGrp="1"/>
          </p:cNvSpPr>
          <p:nvPr>
            <p:ph type="title"/>
          </p:nvPr>
        </p:nvSpPr>
        <p:spPr>
          <a:xfrm>
            <a:off x="640080" y="325369"/>
            <a:ext cx="4368602" cy="1956841"/>
          </a:xfrm>
        </p:spPr>
        <p:txBody>
          <a:bodyPr anchor="b">
            <a:normAutofit/>
          </a:bodyPr>
          <a:lstStyle/>
          <a:p>
            <a:r>
              <a:rPr lang="kk-KZ" sz="5400" dirty="0">
                <a:latin typeface="Times New Roman" pitchFamily="18" charset="0"/>
                <a:cs typeface="Times New Roman" pitchFamily="18" charset="0"/>
              </a:rPr>
              <a:t>Категория В</a:t>
            </a:r>
            <a:endParaRPr lang="ru-KZ" sz="5400" dirty="0">
              <a:latin typeface="Times New Roman" pitchFamily="18" charset="0"/>
              <a:cs typeface="Times New Roman" pitchFamily="18" charset="0"/>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38B1052C-6CA8-B519-B603-4179C2FB2296}"/>
              </a:ext>
            </a:extLst>
          </p:cNvPr>
          <p:cNvSpPr>
            <a:spLocks noGrp="1"/>
          </p:cNvSpPr>
          <p:nvPr>
            <p:ph idx="1"/>
          </p:nvPr>
        </p:nvSpPr>
        <p:spPr>
          <a:xfrm>
            <a:off x="640080" y="2872899"/>
            <a:ext cx="4243589" cy="3320668"/>
          </a:xfrm>
        </p:spPr>
        <p:txBody>
          <a:bodyPr>
            <a:normAutofit/>
          </a:bodyPr>
          <a:lstStyle/>
          <a:p>
            <a:pPr marL="0" indent="0">
              <a:buNone/>
            </a:pPr>
            <a:r>
              <a:rPr lang="ru-RU" sz="1000" dirty="0">
                <a:latin typeface="Times New Roman" panose="02020603050405020304" pitchFamily="18" charset="0"/>
                <a:cs typeface="Times New Roman" panose="02020603050405020304" pitchFamily="18" charset="0"/>
              </a:rPr>
              <a:t>- Бруцеллез (</a:t>
            </a:r>
            <a:r>
              <a:rPr lang="en-US" sz="1000" dirty="0">
                <a:latin typeface="Times New Roman" panose="02020603050405020304" pitchFamily="18" charset="0"/>
                <a:cs typeface="Times New Roman" panose="02020603050405020304" pitchFamily="18" charset="0"/>
              </a:rPr>
              <a:t>Brucella </a:t>
            </a:r>
            <a:r>
              <a:rPr lang="ru-RU" sz="1000" dirty="0" err="1">
                <a:latin typeface="Times New Roman" panose="02020603050405020304" pitchFamily="18" charset="0"/>
                <a:cs typeface="Times New Roman" panose="02020603050405020304" pitchFamily="18" charset="0"/>
              </a:rPr>
              <a:t>түрлері</a:t>
            </a:r>
            <a:r>
              <a:rPr lang="ru-RU" sz="1000" dirty="0">
                <a:latin typeface="Times New Roman" panose="02020603050405020304" pitchFamily="18" charset="0"/>
                <a:cs typeface="Times New Roman" panose="02020603050405020304" pitchFamily="18" charset="0"/>
              </a:rPr>
              <a:t>)</a:t>
            </a:r>
          </a:p>
          <a:p>
            <a:pPr marL="0" indent="0">
              <a:buNone/>
            </a:pPr>
            <a:r>
              <a:rPr lang="ru-RU" sz="1000" dirty="0">
                <a:latin typeface="Times New Roman" panose="02020603050405020304" pitchFamily="18" charset="0"/>
                <a:cs typeface="Times New Roman" panose="02020603050405020304" pitchFamily="18" charset="0"/>
              </a:rPr>
              <a:t>- Эпсилон-токсин </a:t>
            </a:r>
            <a:r>
              <a:rPr lang="en-US" sz="1000" dirty="0">
                <a:latin typeface="Times New Roman" panose="02020603050405020304" pitchFamily="18" charset="0"/>
                <a:cs typeface="Times New Roman" panose="02020603050405020304" pitchFamily="18" charset="0"/>
              </a:rPr>
              <a:t>Clostridium perfringens</a:t>
            </a:r>
          </a:p>
          <a:p>
            <a:pPr marL="0" indent="0">
              <a:buNone/>
            </a:pPr>
            <a:r>
              <a:rPr lang="en-US"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Азық-түлік</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қауіпсіздігіне</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қатерлер</a:t>
            </a:r>
            <a:r>
              <a:rPr lang="ru-RU" sz="1000" dirty="0">
                <a:latin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Salmonella, Escherichia coli O157:H7, Shigella </a:t>
            </a:r>
            <a:r>
              <a:rPr lang="ru-RU" sz="1000" dirty="0" err="1">
                <a:latin typeface="Times New Roman" panose="02020603050405020304" pitchFamily="18" charset="0"/>
                <a:cs typeface="Times New Roman" panose="02020603050405020304" pitchFamily="18" charset="0"/>
              </a:rPr>
              <a:t>түрлері</a:t>
            </a:r>
            <a:r>
              <a:rPr lang="ru-RU" sz="1000" dirty="0">
                <a:latin typeface="Times New Roman" panose="02020603050405020304" pitchFamily="18" charset="0"/>
                <a:cs typeface="Times New Roman" panose="02020603050405020304" pitchFamily="18" charset="0"/>
              </a:rPr>
              <a:t>)</a:t>
            </a:r>
          </a:p>
          <a:p>
            <a:pPr marL="0" indent="0">
              <a:buNone/>
            </a:pPr>
            <a:r>
              <a:rPr lang="ru-RU" sz="1000" dirty="0">
                <a:latin typeface="Times New Roman" panose="02020603050405020304" pitchFamily="18" charset="0"/>
                <a:cs typeface="Times New Roman" panose="02020603050405020304" pitchFamily="18" charset="0"/>
              </a:rPr>
              <a:t>- Сап (</a:t>
            </a:r>
            <a:r>
              <a:rPr lang="en-US" sz="1000" dirty="0" err="1">
                <a:latin typeface="Times New Roman" panose="02020603050405020304" pitchFamily="18" charset="0"/>
                <a:cs typeface="Times New Roman" panose="02020603050405020304" pitchFamily="18" charset="0"/>
              </a:rPr>
              <a:t>Burkholderia</a:t>
            </a:r>
            <a:r>
              <a:rPr lang="en-US" sz="1000" dirty="0">
                <a:latin typeface="Times New Roman" panose="02020603050405020304" pitchFamily="18" charset="0"/>
                <a:cs typeface="Times New Roman" panose="02020603050405020304" pitchFamily="18" charset="0"/>
              </a:rPr>
              <a:t> mallei)</a:t>
            </a:r>
          </a:p>
          <a:p>
            <a:pPr marL="0" indent="0">
              <a:buNone/>
            </a:pPr>
            <a:r>
              <a:rPr lang="en-US"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Мелиоидоз</a:t>
            </a:r>
            <a:r>
              <a:rPr lang="ru-RU"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Burkholderia</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pseudomallei</a:t>
            </a:r>
            <a:r>
              <a:rPr lang="en-US" sz="1000" dirty="0">
                <a:latin typeface="Times New Roman" panose="02020603050405020304" pitchFamily="18" charset="0"/>
                <a:cs typeface="Times New Roman" panose="02020603050405020304" pitchFamily="18" charset="0"/>
              </a:rPr>
              <a:t>)</a:t>
            </a:r>
          </a:p>
          <a:p>
            <a:pPr marL="0" indent="0">
              <a:buNone/>
            </a:pPr>
            <a:r>
              <a:rPr lang="en-US" sz="1000" dirty="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Орнитоз (</a:t>
            </a:r>
            <a:r>
              <a:rPr lang="en-US" sz="1000" dirty="0">
                <a:latin typeface="Times New Roman" panose="02020603050405020304" pitchFamily="18" charset="0"/>
                <a:cs typeface="Times New Roman" panose="02020603050405020304" pitchFamily="18" charset="0"/>
              </a:rPr>
              <a:t>Chlamydia psittaci)</a:t>
            </a:r>
          </a:p>
          <a:p>
            <a:pPr marL="0" indent="0">
              <a:buNone/>
            </a:pPr>
            <a:r>
              <a:rPr lang="en-US" sz="1000" dirty="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Ку-</a:t>
            </a:r>
            <a:r>
              <a:rPr lang="ru-RU" sz="1000" dirty="0" err="1">
                <a:latin typeface="Times New Roman" panose="02020603050405020304" pitchFamily="18" charset="0"/>
                <a:cs typeface="Times New Roman" panose="02020603050405020304" pitchFamily="18" charset="0"/>
              </a:rPr>
              <a:t>қызбасы</a:t>
            </a:r>
            <a:r>
              <a:rPr lang="ru-RU" sz="1000" dirty="0">
                <a:latin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Coxiella </a:t>
            </a:r>
            <a:r>
              <a:rPr lang="en-US" sz="1000" dirty="0" err="1">
                <a:latin typeface="Times New Roman" panose="02020603050405020304" pitchFamily="18" charset="0"/>
                <a:cs typeface="Times New Roman" panose="02020603050405020304" pitchFamily="18" charset="0"/>
              </a:rPr>
              <a:t>burnetii</a:t>
            </a:r>
            <a:r>
              <a:rPr lang="en-US" sz="1000" dirty="0">
                <a:latin typeface="Times New Roman" panose="02020603050405020304" pitchFamily="18" charset="0"/>
                <a:cs typeface="Times New Roman" panose="02020603050405020304" pitchFamily="18" charset="0"/>
              </a:rPr>
              <a:t>)</a:t>
            </a:r>
          </a:p>
          <a:p>
            <a:pPr marL="0" indent="0">
              <a:buNone/>
            </a:pPr>
            <a:r>
              <a:rPr lang="en-US" sz="1000" dirty="0">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Рицин </a:t>
            </a:r>
            <a:r>
              <a:rPr lang="ru-RU" sz="1000" dirty="0" err="1">
                <a:latin typeface="Times New Roman" panose="02020603050405020304" pitchFamily="18" charset="0"/>
                <a:cs typeface="Times New Roman" panose="02020603050405020304" pitchFamily="18" charset="0"/>
              </a:rPr>
              <a:t>токсині</a:t>
            </a:r>
            <a:r>
              <a:rPr lang="ru-RU" sz="1000" dirty="0">
                <a:latin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Ricinus communis </a:t>
            </a:r>
            <a:r>
              <a:rPr lang="ru-RU" sz="1000" dirty="0" err="1">
                <a:latin typeface="Times New Roman" panose="02020603050405020304" pitchFamily="18" charset="0"/>
                <a:cs typeface="Times New Roman" panose="02020603050405020304" pitchFamily="18" charset="0"/>
              </a:rPr>
              <a:t>өсімдігінен</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алынған</a:t>
            </a:r>
            <a:r>
              <a:rPr lang="ru-RU" sz="1000" dirty="0">
                <a:latin typeface="Times New Roman" panose="02020603050405020304" pitchFamily="18" charset="0"/>
                <a:cs typeface="Times New Roman" panose="02020603050405020304" pitchFamily="18" charset="0"/>
              </a:rPr>
              <a:t>)</a:t>
            </a:r>
          </a:p>
          <a:p>
            <a:pPr marL="0" indent="0">
              <a:buNone/>
            </a:pP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Стафилококты</a:t>
            </a:r>
            <a:r>
              <a:rPr lang="ru-RU" sz="1000" dirty="0">
                <a:latin typeface="Times New Roman" panose="02020603050405020304" pitchFamily="18" charset="0"/>
                <a:cs typeface="Times New Roman" panose="02020603050405020304" pitchFamily="18" charset="0"/>
              </a:rPr>
              <a:t> энтеротоксин В</a:t>
            </a:r>
          </a:p>
          <a:p>
            <a:pPr marL="0" indent="0">
              <a:buNone/>
            </a:pPr>
            <a:r>
              <a:rPr lang="ru-RU" sz="1000" dirty="0">
                <a:latin typeface="Times New Roman" panose="02020603050405020304" pitchFamily="18" charset="0"/>
                <a:cs typeface="Times New Roman" panose="02020603050405020304" pitchFamily="18" charset="0"/>
              </a:rPr>
              <a:t>- Сыпной тиф (</a:t>
            </a:r>
            <a:r>
              <a:rPr lang="en-US" sz="1000" dirty="0">
                <a:latin typeface="Times New Roman" panose="02020603050405020304" pitchFamily="18" charset="0"/>
                <a:cs typeface="Times New Roman" panose="02020603050405020304" pitchFamily="18" charset="0"/>
              </a:rPr>
              <a:t>Rickettsia prowazekii)</a:t>
            </a:r>
          </a:p>
          <a:p>
            <a:pPr marL="0" indent="0">
              <a:buNone/>
            </a:pPr>
            <a:r>
              <a:rPr lang="en-US"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Вирустық</a:t>
            </a:r>
            <a:r>
              <a:rPr lang="ru-RU" sz="1000" dirty="0">
                <a:latin typeface="Times New Roman" panose="02020603050405020304" pitchFamily="18" charset="0"/>
                <a:cs typeface="Times New Roman" panose="02020603050405020304" pitchFamily="18" charset="0"/>
              </a:rPr>
              <a:t> энцефалит (</a:t>
            </a:r>
            <a:r>
              <a:rPr lang="ru-RU" sz="1000" dirty="0" err="1">
                <a:latin typeface="Times New Roman" panose="02020603050405020304" pitchFamily="18" charset="0"/>
                <a:cs typeface="Times New Roman" panose="02020603050405020304" pitchFamily="18" charset="0"/>
              </a:rPr>
              <a:t>альфавирустар</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мысалы</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шығыс</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жылқы</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энцефалиті</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венесуэлалық</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жылқы</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энцефалиті</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және</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батыс</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жылқы</a:t>
            </a:r>
            <a:r>
              <a:rPr lang="ru-RU" sz="1000" dirty="0">
                <a:latin typeface="Times New Roman" panose="02020603050405020304" pitchFamily="18" charset="0"/>
                <a:cs typeface="Times New Roman" panose="02020603050405020304" pitchFamily="18" charset="0"/>
              </a:rPr>
              <a:t> </a:t>
            </a:r>
            <a:r>
              <a:rPr lang="ru-RU" sz="1000" dirty="0" err="1">
                <a:latin typeface="Times New Roman" panose="02020603050405020304" pitchFamily="18" charset="0"/>
                <a:cs typeface="Times New Roman" panose="02020603050405020304" pitchFamily="18" charset="0"/>
              </a:rPr>
              <a:t>энцефалиті</a:t>
            </a:r>
            <a:r>
              <a:rPr lang="ru-RU" sz="1000" dirty="0">
                <a:latin typeface="Times New Roman" panose="02020603050405020304" pitchFamily="18" charset="0"/>
                <a:cs typeface="Times New Roman" panose="02020603050405020304" pitchFamily="18" charset="0"/>
              </a:rPr>
              <a:t>)</a:t>
            </a:r>
          </a:p>
        </p:txBody>
      </p:sp>
      <p:pic>
        <p:nvPicPr>
          <p:cNvPr id="4" name="Рисунок 3" descr="Изображение выглядит как картина, грибок, искусство&#10;&#10;Автоматически созданное описание">
            <a:extLst>
              <a:ext uri="{FF2B5EF4-FFF2-40B4-BE49-F238E27FC236}">
                <a16:creationId xmlns:a16="http://schemas.microsoft.com/office/drawing/2014/main" id="{99E0C979-CEA6-18EC-CCA1-C830DD90B13C}"/>
              </a:ext>
            </a:extLst>
          </p:cNvPr>
          <p:cNvPicPr>
            <a:picLocks noChangeAspect="1"/>
          </p:cNvPicPr>
          <p:nvPr/>
        </p:nvPicPr>
        <p:blipFill>
          <a:blip r:embed="rId2"/>
          <a:srcRect l="15604" r="3424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08741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AC5CFDD-519F-7C59-55A2-586E08505265}"/>
              </a:ext>
            </a:extLst>
          </p:cNvPr>
          <p:cNvSpPr>
            <a:spLocks noGrp="1"/>
          </p:cNvSpPr>
          <p:nvPr>
            <p:ph type="title"/>
          </p:nvPr>
        </p:nvSpPr>
        <p:spPr>
          <a:xfrm>
            <a:off x="640080" y="325369"/>
            <a:ext cx="4368602" cy="1956841"/>
          </a:xfrm>
        </p:spPr>
        <p:txBody>
          <a:bodyPr anchor="b">
            <a:normAutofit/>
          </a:bodyPr>
          <a:lstStyle/>
          <a:p>
            <a:r>
              <a:rPr lang="kk-KZ" sz="5400">
                <a:latin typeface="Times New Roman" pitchFamily="18" charset="0"/>
                <a:cs typeface="Times New Roman" pitchFamily="18" charset="0"/>
              </a:rPr>
              <a:t>Категория С</a:t>
            </a:r>
            <a:endParaRPr lang="ru-KZ"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87D571A2-AA90-2655-807C-BF6494762974}"/>
              </a:ext>
            </a:extLst>
          </p:cNvPr>
          <p:cNvSpPr>
            <a:spLocks noGrp="1"/>
          </p:cNvSpPr>
          <p:nvPr>
            <p:ph idx="1"/>
          </p:nvPr>
        </p:nvSpPr>
        <p:spPr>
          <a:xfrm>
            <a:off x="640080" y="2872899"/>
            <a:ext cx="4243589" cy="3320668"/>
          </a:xfrm>
        </p:spPr>
        <p:txBody>
          <a:bodyPr>
            <a:normAutofit/>
          </a:bodyPr>
          <a:lstStyle/>
          <a:p>
            <a:endParaRPr lang="ru-RU" sz="2200">
              <a:latin typeface="Times New Roman" panose="02020603050405020304" pitchFamily="18" charset="0"/>
              <a:cs typeface="Times New Roman" panose="02020603050405020304" pitchFamily="18" charset="0"/>
            </a:endParaRPr>
          </a:p>
          <a:p>
            <a:r>
              <a:rPr lang="ru-RU" sz="2200">
                <a:latin typeface="Times New Roman" panose="02020603050405020304" pitchFamily="18" charset="0"/>
                <a:cs typeface="Times New Roman" panose="02020603050405020304" pitchFamily="18" charset="0"/>
              </a:rPr>
              <a:t>Жаңа инфекциялық аурулар, мысалы,</a:t>
            </a:r>
          </a:p>
          <a:p>
            <a:r>
              <a:rPr lang="ru-RU" sz="2200">
                <a:latin typeface="Times New Roman" panose="02020603050405020304" pitchFamily="18" charset="0"/>
                <a:cs typeface="Times New Roman" panose="02020603050405020304" pitchFamily="18" charset="0"/>
              </a:rPr>
              <a:t> Нипах вирусы және хантавирустар.</a:t>
            </a:r>
          </a:p>
        </p:txBody>
      </p:sp>
      <p:pic>
        <p:nvPicPr>
          <p:cNvPr id="4" name="Рисунок 3" descr="Изображение выглядит как рисунок, картина, искусство, иллюстрация&#10;&#10;Автоматически созданное описание">
            <a:extLst>
              <a:ext uri="{FF2B5EF4-FFF2-40B4-BE49-F238E27FC236}">
                <a16:creationId xmlns:a16="http://schemas.microsoft.com/office/drawing/2014/main" id="{E9CCC779-4848-F061-BDF9-E8D338A159E6}"/>
              </a:ext>
            </a:extLst>
          </p:cNvPr>
          <p:cNvPicPr>
            <a:picLocks noChangeAspect="1"/>
          </p:cNvPicPr>
          <p:nvPr/>
        </p:nvPicPr>
        <p:blipFill>
          <a:blip r:embed="rId2"/>
          <a:srcRect l="12565" r="1220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69474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9BE8CF-5769-5A1C-8DA1-4C6F010E31E4}"/>
              </a:ext>
            </a:extLst>
          </p:cNvPr>
          <p:cNvSpPr>
            <a:spLocks noGrp="1"/>
          </p:cNvSpPr>
          <p:nvPr>
            <p:ph type="title"/>
          </p:nvPr>
        </p:nvSpPr>
        <p:spPr/>
        <p:txBody>
          <a:bodyPr>
            <a:normAutofit/>
          </a:bodyPr>
          <a:lstStyle/>
          <a:p>
            <a:pPr algn="ctr"/>
            <a:r>
              <a:rPr lang="kk-KZ" sz="4800" b="1" dirty="0"/>
              <a:t>Вирустар </a:t>
            </a:r>
            <a:r>
              <a:rPr lang="kk-KZ" sz="4800" b="1" dirty="0" err="1"/>
              <a:t>биоагент</a:t>
            </a:r>
            <a:r>
              <a:rPr lang="kk-KZ" sz="4800" b="1" dirty="0"/>
              <a:t> ретінде</a:t>
            </a:r>
            <a:endParaRPr lang="ru-KZ" sz="4800" b="1" dirty="0"/>
          </a:p>
        </p:txBody>
      </p:sp>
      <p:pic>
        <p:nvPicPr>
          <p:cNvPr id="5" name="Объект 4">
            <a:extLst>
              <a:ext uri="{FF2B5EF4-FFF2-40B4-BE49-F238E27FC236}">
                <a16:creationId xmlns:a16="http://schemas.microsoft.com/office/drawing/2014/main" id="{327F8022-34A8-8F0E-1197-947AB6DD0317}"/>
              </a:ext>
            </a:extLst>
          </p:cNvPr>
          <p:cNvPicPr>
            <a:picLocks noGrp="1" noChangeAspect="1"/>
          </p:cNvPicPr>
          <p:nvPr>
            <p:ph idx="1"/>
          </p:nvPr>
        </p:nvPicPr>
        <p:blipFill>
          <a:blip r:embed="rId2"/>
          <a:stretch>
            <a:fillRect/>
          </a:stretch>
        </p:blipFill>
        <p:spPr>
          <a:xfrm>
            <a:off x="956939" y="1973365"/>
            <a:ext cx="9884831" cy="4351338"/>
          </a:xfrm>
        </p:spPr>
      </p:pic>
    </p:spTree>
    <p:extLst>
      <p:ext uri="{BB962C8B-B14F-4D97-AF65-F5344CB8AC3E}">
        <p14:creationId xmlns:p14="http://schemas.microsoft.com/office/powerpoint/2010/main" val="617460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D0E7A6-19AB-2B19-0BF9-D1432C0EB096}"/>
              </a:ext>
            </a:extLst>
          </p:cNvPr>
          <p:cNvSpPr txBox="1"/>
          <p:nvPr/>
        </p:nvSpPr>
        <p:spPr>
          <a:xfrm>
            <a:off x="260554" y="596571"/>
            <a:ext cx="5451987" cy="5632311"/>
          </a:xfrm>
          <a:prstGeom prst="rect">
            <a:avLst/>
          </a:prstGeom>
          <a:noFill/>
        </p:spPr>
        <p:txBody>
          <a:bodyPr wrap="square">
            <a:spAutoFit/>
          </a:bodyPr>
          <a:lstStyle/>
          <a:p>
            <a:pPr algn="ctr"/>
            <a:r>
              <a:rPr lang="ru-KZ" b="1" dirty="0" err="1"/>
              <a:t>Биологиялық</a:t>
            </a:r>
            <a:r>
              <a:rPr lang="ru-KZ" b="1" dirty="0"/>
              <a:t> </a:t>
            </a:r>
            <a:r>
              <a:rPr lang="ru-KZ" b="1" dirty="0" err="1"/>
              <a:t>қаруды</a:t>
            </a:r>
            <a:r>
              <a:rPr lang="ru-KZ" b="1" dirty="0"/>
              <a:t> </a:t>
            </a:r>
            <a:r>
              <a:rPr lang="ru-KZ" b="1" dirty="0" err="1"/>
              <a:t>жасаудағы</a:t>
            </a:r>
            <a:r>
              <a:rPr lang="ru-KZ" b="1" dirty="0"/>
              <a:t> </a:t>
            </a:r>
            <a:r>
              <a:rPr lang="ru-KZ" b="1" dirty="0" err="1"/>
              <a:t>гендік</a:t>
            </a:r>
            <a:r>
              <a:rPr lang="ru-KZ" b="1" dirty="0"/>
              <a:t> инженерия:</a:t>
            </a:r>
          </a:p>
          <a:p>
            <a:endParaRPr lang="ru-KZ" b="1" dirty="0"/>
          </a:p>
          <a:p>
            <a:pPr marL="285750" indent="-285750">
              <a:buFont typeface="Wingdings" panose="05000000000000000000" pitchFamily="2" charset="2"/>
              <a:buChar char="§"/>
            </a:pPr>
            <a:r>
              <a:rPr lang="ru-KZ" b="1" dirty="0" err="1"/>
              <a:t>Патогенді</a:t>
            </a:r>
            <a:r>
              <a:rPr lang="ru-KZ" b="1" dirty="0"/>
              <a:t> </a:t>
            </a:r>
            <a:r>
              <a:rPr lang="ru-KZ" b="1" dirty="0" err="1"/>
              <a:t>модификациялау</a:t>
            </a:r>
            <a:r>
              <a:rPr lang="ru-KZ" b="1" dirty="0"/>
              <a:t>: </a:t>
            </a:r>
            <a:r>
              <a:rPr lang="ru-KZ" dirty="0" err="1"/>
              <a:t>Вируленттілікті</a:t>
            </a:r>
            <a:r>
              <a:rPr lang="ru-KZ" dirty="0"/>
              <a:t>, </a:t>
            </a:r>
            <a:r>
              <a:rPr lang="ru-KZ" dirty="0" err="1"/>
              <a:t>антибиотиктерге</a:t>
            </a:r>
            <a:r>
              <a:rPr lang="ru-KZ" dirty="0"/>
              <a:t> </a:t>
            </a:r>
            <a:r>
              <a:rPr lang="ru-KZ" dirty="0" err="1"/>
              <a:t>немесе</a:t>
            </a:r>
            <a:r>
              <a:rPr lang="ru-KZ" dirty="0"/>
              <a:t> </a:t>
            </a:r>
            <a:r>
              <a:rPr lang="ru-KZ" dirty="0" err="1"/>
              <a:t>дезинфекциялық</a:t>
            </a:r>
            <a:r>
              <a:rPr lang="ru-KZ" dirty="0"/>
              <a:t> </a:t>
            </a:r>
            <a:r>
              <a:rPr lang="ru-KZ" dirty="0" err="1"/>
              <a:t>заттарға</a:t>
            </a:r>
            <a:r>
              <a:rPr lang="ru-KZ" dirty="0"/>
              <a:t> </a:t>
            </a:r>
            <a:r>
              <a:rPr lang="ru-KZ" dirty="0" err="1"/>
              <a:t>төзімділікті</a:t>
            </a:r>
            <a:r>
              <a:rPr lang="ru-KZ" dirty="0"/>
              <a:t> </a:t>
            </a:r>
            <a:r>
              <a:rPr lang="ru-KZ" dirty="0" err="1"/>
              <a:t>арттыру</a:t>
            </a:r>
            <a:r>
              <a:rPr lang="ru-KZ" dirty="0"/>
              <a:t> </a:t>
            </a:r>
            <a:r>
              <a:rPr lang="ru-KZ" dirty="0" err="1"/>
              <a:t>үшін</a:t>
            </a:r>
            <a:r>
              <a:rPr lang="ru-KZ" dirty="0"/>
              <a:t> </a:t>
            </a:r>
            <a:r>
              <a:rPr lang="ru-KZ" dirty="0" err="1"/>
              <a:t>гендік</a:t>
            </a:r>
            <a:r>
              <a:rPr lang="ru-KZ" dirty="0"/>
              <a:t> инженерия </a:t>
            </a:r>
            <a:r>
              <a:rPr lang="ru-KZ" dirty="0" err="1"/>
              <a:t>технологияларын</a:t>
            </a:r>
            <a:r>
              <a:rPr lang="ru-KZ" dirty="0"/>
              <a:t> </a:t>
            </a:r>
            <a:r>
              <a:rPr lang="ru-KZ" dirty="0" err="1"/>
              <a:t>қолдану</a:t>
            </a:r>
            <a:r>
              <a:rPr lang="ru-KZ" dirty="0"/>
              <a:t>. </a:t>
            </a:r>
            <a:r>
              <a:rPr lang="ru-KZ" dirty="0" err="1"/>
              <a:t>Бұл</a:t>
            </a:r>
            <a:r>
              <a:rPr lang="ru-KZ" dirty="0"/>
              <a:t> </a:t>
            </a:r>
            <a:r>
              <a:rPr lang="ru-KZ" dirty="0" err="1"/>
              <a:t>патогендерді</a:t>
            </a:r>
            <a:r>
              <a:rPr lang="ru-KZ" dirty="0"/>
              <a:t> </a:t>
            </a:r>
            <a:r>
              <a:rPr lang="ru-KZ" dirty="0" err="1"/>
              <a:t>қауіптірек</a:t>
            </a:r>
            <a:r>
              <a:rPr lang="ru-KZ" dirty="0"/>
              <a:t> </a:t>
            </a:r>
            <a:r>
              <a:rPr lang="ru-KZ" dirty="0" err="1"/>
              <a:t>және</a:t>
            </a:r>
            <a:r>
              <a:rPr lang="ru-KZ" dirty="0"/>
              <a:t> </a:t>
            </a:r>
            <a:r>
              <a:rPr lang="ru-KZ" dirty="0" err="1"/>
              <a:t>бақылауды</a:t>
            </a:r>
            <a:r>
              <a:rPr lang="ru-KZ" dirty="0"/>
              <a:t> </a:t>
            </a:r>
            <a:r>
              <a:rPr lang="ru-KZ" dirty="0" err="1"/>
              <a:t>қиындатуы</a:t>
            </a:r>
            <a:r>
              <a:rPr lang="ru-KZ" dirty="0"/>
              <a:t> </a:t>
            </a:r>
            <a:r>
              <a:rPr lang="ru-KZ" dirty="0" err="1"/>
              <a:t>мүмкін</a:t>
            </a:r>
            <a:r>
              <a:rPr lang="ru-KZ" dirty="0"/>
              <a:t>.</a:t>
            </a:r>
            <a:endParaRPr lang="kk-KZ" dirty="0"/>
          </a:p>
          <a:p>
            <a:pPr marL="285750" indent="-285750">
              <a:buFont typeface="Wingdings" panose="05000000000000000000" pitchFamily="2" charset="2"/>
              <a:buChar char="§"/>
            </a:pPr>
            <a:endParaRPr lang="ru-KZ" dirty="0"/>
          </a:p>
          <a:p>
            <a:pPr marL="285750" indent="-285750">
              <a:buFont typeface="Wingdings" panose="05000000000000000000" pitchFamily="2" charset="2"/>
              <a:buChar char="§"/>
            </a:pPr>
            <a:r>
              <a:rPr lang="ru-KZ" b="1" dirty="0" err="1"/>
              <a:t>Жаңа</a:t>
            </a:r>
            <a:r>
              <a:rPr lang="ru-KZ" b="1" dirty="0"/>
              <a:t> </a:t>
            </a:r>
            <a:r>
              <a:rPr lang="ru-KZ" b="1" dirty="0" err="1"/>
              <a:t>штаммдарды</a:t>
            </a:r>
            <a:r>
              <a:rPr lang="ru-KZ" b="1" dirty="0"/>
              <a:t> </a:t>
            </a:r>
            <a:r>
              <a:rPr lang="ru-KZ" b="1" dirty="0" err="1"/>
              <a:t>жасау</a:t>
            </a:r>
            <a:r>
              <a:rPr lang="ru-KZ" b="1" dirty="0"/>
              <a:t>: </a:t>
            </a:r>
            <a:r>
              <a:rPr lang="ru-KZ" dirty="0" err="1"/>
              <a:t>иммундық</a:t>
            </a:r>
            <a:r>
              <a:rPr lang="ru-KZ" dirty="0"/>
              <a:t> </a:t>
            </a:r>
            <a:r>
              <a:rPr lang="ru-KZ" dirty="0" err="1"/>
              <a:t>кедергілер</a:t>
            </a:r>
            <a:r>
              <a:rPr lang="ru-KZ" dirty="0"/>
              <a:t> мен </a:t>
            </a:r>
            <a:r>
              <a:rPr lang="ru-KZ" dirty="0" err="1"/>
              <a:t>вакциналарды</a:t>
            </a:r>
            <a:r>
              <a:rPr lang="ru-KZ" dirty="0"/>
              <a:t> </a:t>
            </a:r>
            <a:r>
              <a:rPr lang="ru-KZ" dirty="0" err="1"/>
              <a:t>жеңе</a:t>
            </a:r>
            <a:r>
              <a:rPr lang="ru-KZ" dirty="0"/>
              <a:t> </a:t>
            </a:r>
            <a:r>
              <a:rPr lang="ru-KZ" dirty="0" err="1"/>
              <a:t>алатын</a:t>
            </a:r>
            <a:r>
              <a:rPr lang="ru-KZ" dirty="0"/>
              <a:t> </a:t>
            </a:r>
            <a:r>
              <a:rPr lang="ru-KZ" dirty="0" err="1"/>
              <a:t>немесе</a:t>
            </a:r>
            <a:r>
              <a:rPr lang="ru-KZ" dirty="0"/>
              <a:t> </a:t>
            </a:r>
            <a:r>
              <a:rPr lang="ru-KZ" dirty="0" err="1"/>
              <a:t>жаңа</a:t>
            </a:r>
            <a:r>
              <a:rPr lang="ru-KZ" dirty="0"/>
              <a:t> </a:t>
            </a:r>
            <a:r>
              <a:rPr lang="ru-KZ" dirty="0" err="1"/>
              <a:t>түрлерді</a:t>
            </a:r>
            <a:r>
              <a:rPr lang="ru-KZ" dirty="0"/>
              <a:t> </a:t>
            </a:r>
            <a:r>
              <a:rPr lang="ru-KZ" dirty="0" err="1"/>
              <a:t>жұқтыратын</a:t>
            </a:r>
            <a:r>
              <a:rPr lang="ru-KZ" dirty="0"/>
              <a:t> </a:t>
            </a:r>
            <a:r>
              <a:rPr lang="ru-KZ" dirty="0" err="1"/>
              <a:t>бактериялардың</a:t>
            </a:r>
            <a:r>
              <a:rPr lang="ru-KZ" dirty="0"/>
              <a:t> </a:t>
            </a:r>
            <a:r>
              <a:rPr lang="ru-KZ" dirty="0" err="1"/>
              <a:t>немесе</a:t>
            </a:r>
            <a:r>
              <a:rPr lang="ru-KZ" dirty="0"/>
              <a:t> </a:t>
            </a:r>
            <a:r>
              <a:rPr lang="ru-KZ" dirty="0" err="1"/>
              <a:t>вирустардың</a:t>
            </a:r>
            <a:r>
              <a:rPr lang="ru-KZ" dirty="0"/>
              <a:t> </a:t>
            </a:r>
            <a:r>
              <a:rPr lang="ru-KZ" dirty="0" err="1"/>
              <a:t>штаммдарын</a:t>
            </a:r>
            <a:r>
              <a:rPr lang="ru-KZ" dirty="0"/>
              <a:t> </a:t>
            </a:r>
            <a:r>
              <a:rPr lang="ru-KZ" dirty="0" err="1"/>
              <a:t>дамыту</a:t>
            </a:r>
            <a:r>
              <a:rPr lang="ru-KZ" dirty="0"/>
              <a:t>.</a:t>
            </a:r>
            <a:endParaRPr lang="kk-KZ" dirty="0"/>
          </a:p>
          <a:p>
            <a:pPr marL="285750" indent="-285750">
              <a:buFont typeface="Wingdings" panose="05000000000000000000" pitchFamily="2" charset="2"/>
              <a:buChar char="§"/>
            </a:pPr>
            <a:endParaRPr lang="ru-KZ" dirty="0"/>
          </a:p>
          <a:p>
            <a:pPr marL="285750" indent="-285750">
              <a:buFont typeface="Wingdings" panose="05000000000000000000" pitchFamily="2" charset="2"/>
              <a:buChar char="§"/>
            </a:pPr>
            <a:r>
              <a:rPr lang="ru-KZ" b="1" dirty="0" err="1"/>
              <a:t>Мақсатты</a:t>
            </a:r>
            <a:r>
              <a:rPr lang="ru-KZ" b="1" dirty="0"/>
              <a:t> </a:t>
            </a:r>
            <a:r>
              <a:rPr lang="ru-KZ" b="1" dirty="0" err="1"/>
              <a:t>агенттер</a:t>
            </a:r>
            <a:r>
              <a:rPr lang="ru-KZ" b="1" dirty="0"/>
              <a:t>: </a:t>
            </a:r>
            <a:r>
              <a:rPr lang="ru-KZ" dirty="0" err="1"/>
              <a:t>олардың</a:t>
            </a:r>
            <a:r>
              <a:rPr lang="ru-KZ" dirty="0"/>
              <a:t> </a:t>
            </a:r>
            <a:r>
              <a:rPr lang="ru-KZ" dirty="0" err="1"/>
              <a:t>генетикалық</a:t>
            </a:r>
            <a:r>
              <a:rPr lang="ru-KZ" dirty="0"/>
              <a:t> </a:t>
            </a:r>
            <a:r>
              <a:rPr lang="ru-KZ" dirty="0" err="1"/>
              <a:t>құрылымына</a:t>
            </a:r>
            <a:r>
              <a:rPr lang="ru-KZ" dirty="0"/>
              <a:t> </a:t>
            </a:r>
            <a:r>
              <a:rPr lang="ru-KZ" dirty="0" err="1"/>
              <a:t>негізделген</a:t>
            </a:r>
            <a:r>
              <a:rPr lang="ru-KZ" dirty="0"/>
              <a:t> </a:t>
            </a:r>
            <a:r>
              <a:rPr lang="ru-KZ" dirty="0" err="1"/>
              <a:t>нақты</a:t>
            </a:r>
            <a:r>
              <a:rPr lang="ru-KZ" dirty="0"/>
              <a:t> </a:t>
            </a:r>
            <a:r>
              <a:rPr lang="ru-KZ" dirty="0" err="1"/>
              <a:t>популяцияларға</a:t>
            </a:r>
            <a:r>
              <a:rPr lang="ru-KZ" dirty="0"/>
              <a:t> </a:t>
            </a:r>
            <a:r>
              <a:rPr lang="ru-KZ" dirty="0" err="1"/>
              <a:t>бағытталған</a:t>
            </a:r>
            <a:r>
              <a:rPr lang="ru-KZ" dirty="0"/>
              <a:t> </a:t>
            </a:r>
            <a:r>
              <a:rPr lang="ru-KZ" dirty="0" err="1"/>
              <a:t>биологиялық</a:t>
            </a:r>
            <a:r>
              <a:rPr lang="ru-KZ" dirty="0"/>
              <a:t> </a:t>
            </a:r>
            <a:r>
              <a:rPr lang="ru-KZ" dirty="0" err="1"/>
              <a:t>қаруды</a:t>
            </a:r>
            <a:r>
              <a:rPr lang="ru-KZ" dirty="0"/>
              <a:t> </a:t>
            </a:r>
            <a:r>
              <a:rPr lang="ru-KZ" dirty="0" err="1"/>
              <a:t>жасау</a:t>
            </a:r>
            <a:r>
              <a:rPr lang="ru-KZ" dirty="0"/>
              <a:t> </a:t>
            </a:r>
            <a:r>
              <a:rPr lang="ru-KZ" dirty="0" err="1"/>
              <a:t>мүмкіндігі</a:t>
            </a:r>
            <a:r>
              <a:rPr lang="ru-KZ" dirty="0"/>
              <a:t>.</a:t>
            </a:r>
          </a:p>
        </p:txBody>
      </p:sp>
      <p:pic>
        <p:nvPicPr>
          <p:cNvPr id="2" name="Рисунок 1">
            <a:extLst>
              <a:ext uri="{FF2B5EF4-FFF2-40B4-BE49-F238E27FC236}">
                <a16:creationId xmlns:a16="http://schemas.microsoft.com/office/drawing/2014/main" id="{64D11FD2-FD62-8898-FFAA-C1574FD07D96}"/>
              </a:ext>
            </a:extLst>
          </p:cNvPr>
          <p:cNvPicPr>
            <a:picLocks noChangeAspect="1"/>
          </p:cNvPicPr>
          <p:nvPr/>
        </p:nvPicPr>
        <p:blipFill>
          <a:blip r:embed="rId2"/>
          <a:stretch>
            <a:fillRect/>
          </a:stretch>
        </p:blipFill>
        <p:spPr>
          <a:xfrm>
            <a:off x="5840361" y="-1"/>
            <a:ext cx="6351638" cy="6858000"/>
          </a:xfrm>
          <a:prstGeom prst="rect">
            <a:avLst/>
          </a:prstGeom>
        </p:spPr>
      </p:pic>
    </p:spTree>
    <p:extLst>
      <p:ext uri="{BB962C8B-B14F-4D97-AF65-F5344CB8AC3E}">
        <p14:creationId xmlns:p14="http://schemas.microsoft.com/office/powerpoint/2010/main" val="309288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descr="Изображение выглядит как текст, бутылка, искусство, мультфильм&#10;&#10;Автоматически созданное описание">
            <a:extLst>
              <a:ext uri="{FF2B5EF4-FFF2-40B4-BE49-F238E27FC236}">
                <a16:creationId xmlns:a16="http://schemas.microsoft.com/office/drawing/2014/main" id="{1BD49237-5CB9-3A94-C0A4-D4825A0B2FBA}"/>
              </a:ext>
            </a:extLst>
          </p:cNvPr>
          <p:cNvPicPr>
            <a:picLocks noChangeAspect="1"/>
          </p:cNvPicPr>
          <p:nvPr/>
        </p:nvPicPr>
        <p:blipFill>
          <a:blip r:embed="rId2"/>
          <a:srcRect r="369"/>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Объект 2">
            <a:extLst>
              <a:ext uri="{FF2B5EF4-FFF2-40B4-BE49-F238E27FC236}">
                <a16:creationId xmlns:a16="http://schemas.microsoft.com/office/drawing/2014/main" id="{9D1BD9C8-54E2-50E6-A8B2-6B3553A47D23}"/>
              </a:ext>
            </a:extLst>
          </p:cNvPr>
          <p:cNvSpPr>
            <a:spLocks noGrp="1"/>
          </p:cNvSpPr>
          <p:nvPr>
            <p:ph idx="1"/>
          </p:nvPr>
        </p:nvSpPr>
        <p:spPr>
          <a:xfrm>
            <a:off x="6832675" y="1061884"/>
            <a:ext cx="4886926" cy="5235063"/>
          </a:xfrm>
        </p:spPr>
        <p:txBody>
          <a:bodyPr>
            <a:normAutofit fontScale="92500"/>
          </a:bodyPr>
          <a:lstStyle/>
          <a:p>
            <a:pPr marL="0" indent="0">
              <a:buNone/>
            </a:pPr>
            <a:r>
              <a:rPr lang="kk-KZ" sz="2400" dirty="0"/>
              <a:t>Көптеген вирустардың, соның ішінде қазіргі уақытта қауіп төндірмейтін кейбір вирустардың нуклеин қышқылын зертханалық жағдайда өзгертуге болатындықтан, гендік инженерияның әлеуеті </a:t>
            </a:r>
            <a:r>
              <a:rPr lang="kk-KZ" sz="2400" b="1" dirty="0"/>
              <a:t>үлкен қауіп </a:t>
            </a:r>
            <a:r>
              <a:rPr lang="kk-KZ" sz="2400" dirty="0"/>
              <a:t>болып қала береді. Табиғи түрде пайда болатын аурулардың қаупіне қарсы тұру үшін қажетті дәрі-дәрмектерді, вакциналарды және технологияларды дамытуға үлкен әсер еткен биотехнологияны күтпеген салдары бар вирустарды өзгерту немесе тіпті жаңа биологиялық агенттерді әзірлеу үшін де пайдалануға болады.</a:t>
            </a:r>
            <a:endParaRPr lang="ru-KZ" sz="2400" dirty="0"/>
          </a:p>
        </p:txBody>
      </p:sp>
    </p:spTree>
    <p:extLst>
      <p:ext uri="{BB962C8B-B14F-4D97-AF65-F5344CB8AC3E}">
        <p14:creationId xmlns:p14="http://schemas.microsoft.com/office/powerpoint/2010/main" val="3024212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Заголовок 1"/>
          <p:cNvSpPr>
            <a:spLocks noGrp="1"/>
          </p:cNvSpPr>
          <p:nvPr>
            <p:ph type="title"/>
          </p:nvPr>
        </p:nvSpPr>
        <p:spPr>
          <a:xfrm>
            <a:off x="838200" y="365125"/>
            <a:ext cx="5387502" cy="1325563"/>
          </a:xfrm>
        </p:spPr>
        <p:txBody>
          <a:bodyPr>
            <a:normAutofit/>
          </a:bodyPr>
          <a:lstStyle/>
          <a:p>
            <a:r>
              <a:rPr lang="ru-RU" b="1" dirty="0"/>
              <a:t>ГМО б</a:t>
            </a:r>
            <a:r>
              <a:rPr lang="kk-KZ" b="1" dirty="0"/>
              <a:t>ұл</a:t>
            </a:r>
            <a:r>
              <a:rPr lang="ru-RU" b="1" dirty="0"/>
              <a:t>? </a:t>
            </a:r>
            <a:endParaRPr lang="en-US" b="1" dirty="0"/>
          </a:p>
        </p:txBody>
      </p:sp>
      <p:sp>
        <p:nvSpPr>
          <p:cNvPr id="3" name="Объект 2"/>
          <p:cNvSpPr>
            <a:spLocks noGrp="1"/>
          </p:cNvSpPr>
          <p:nvPr>
            <p:ph idx="1"/>
          </p:nvPr>
        </p:nvSpPr>
        <p:spPr>
          <a:xfrm>
            <a:off x="838200" y="1825625"/>
            <a:ext cx="5387502" cy="4351338"/>
          </a:xfrm>
        </p:spPr>
        <p:txBody>
          <a:bodyPr>
            <a:normAutofit/>
          </a:bodyPr>
          <a:lstStyle/>
          <a:p>
            <a:endParaRPr lang="ru-RU" sz="2200"/>
          </a:p>
          <a:p>
            <a:pPr marL="0" indent="0">
              <a:buNone/>
            </a:pPr>
            <a:r>
              <a:rPr lang="kk-KZ" sz="2200">
                <a:effectLst/>
              </a:rPr>
              <a:t>Генетикалық түрлендірілген организмдер (ГМО) – генетикалық материал гендік инженерия технологиялары арқылы өзгертілген өсімдіктер, жануарлар немесе микроорганизмдер. Бұл өзгерістер ауылшаруашылық дақылдарын жақсарту, оларды аурулар мен зиянкестерге төзімді ету, өнімділікті арттыру немесе олардың тағамдық құндылығын жақсарту үшін жасалуы мүмкін.</a:t>
            </a:r>
            <a:endParaRPr lang="en-US" sz="2200" b="1">
              <a:latin typeface="Arial" panose="020B0604020202020204" pitchFamily="34" charset="0"/>
              <a:cs typeface="Arial" panose="020B0604020202020204" pitchFamily="34" charset="0"/>
            </a:endParaRPr>
          </a:p>
        </p:txBody>
      </p:sp>
      <p:pic>
        <p:nvPicPr>
          <p:cNvPr id="4" name="Рисунок 3" descr="Изображение выглядит как Натуральные продукты, производить, овощи, Цельные продукты&#10;&#10;Автоматически созданное описание"/>
          <p:cNvPicPr>
            <a:picLocks noChangeAspect="1"/>
          </p:cNvPicPr>
          <p:nvPr/>
        </p:nvPicPr>
        <p:blipFill>
          <a:blip r:embed="rId2"/>
          <a:srcRect l="23623" r="5275"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1"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375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03EF2B6-AEC8-3636-0E93-4ED576A9D1DD}"/>
              </a:ext>
            </a:extLst>
          </p:cNvPr>
          <p:cNvSpPr>
            <a:spLocks noGrp="1"/>
          </p:cNvSpPr>
          <p:nvPr>
            <p:ph type="title"/>
          </p:nvPr>
        </p:nvSpPr>
        <p:spPr>
          <a:xfrm>
            <a:off x="7476858" y="431631"/>
            <a:ext cx="4140014" cy="1330839"/>
          </a:xfrm>
        </p:spPr>
        <p:txBody>
          <a:bodyPr>
            <a:normAutofit/>
          </a:bodyPr>
          <a:lstStyle/>
          <a:p>
            <a:r>
              <a:rPr lang="kk-KZ" dirty="0">
                <a:effectLst/>
              </a:rPr>
              <a:t>Тышқан шешек вирусы</a:t>
            </a:r>
            <a:endParaRPr lang="ru-KZ" dirty="0"/>
          </a:p>
        </p:txBody>
      </p:sp>
      <p:pic>
        <p:nvPicPr>
          <p:cNvPr id="4" name="Рисунок 3">
            <a:extLst>
              <a:ext uri="{FF2B5EF4-FFF2-40B4-BE49-F238E27FC236}">
                <a16:creationId xmlns:a16="http://schemas.microsoft.com/office/drawing/2014/main" id="{EE0E6FCC-FFD7-F9F3-A41B-CAE5A8C62BFE}"/>
              </a:ext>
            </a:extLst>
          </p:cNvPr>
          <p:cNvPicPr>
            <a:picLocks noChangeAspect="1"/>
          </p:cNvPicPr>
          <p:nvPr/>
        </p:nvPicPr>
        <p:blipFill>
          <a:blip r:embed="rId2"/>
          <a:srcRect l="11660" r="21667"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Объект 2">
            <a:extLst>
              <a:ext uri="{FF2B5EF4-FFF2-40B4-BE49-F238E27FC236}">
                <a16:creationId xmlns:a16="http://schemas.microsoft.com/office/drawing/2014/main" id="{FB0C0AE2-7B39-EAF8-C4B2-335FAB07C93A}"/>
              </a:ext>
            </a:extLst>
          </p:cNvPr>
          <p:cNvSpPr>
            <a:spLocks noGrp="1"/>
          </p:cNvSpPr>
          <p:nvPr>
            <p:ph idx="1"/>
          </p:nvPr>
        </p:nvSpPr>
        <p:spPr>
          <a:xfrm>
            <a:off x="6626942" y="2074150"/>
            <a:ext cx="5407722" cy="4472169"/>
          </a:xfrm>
        </p:spPr>
        <p:txBody>
          <a:bodyPr>
            <a:normAutofit lnSpcReduction="10000"/>
          </a:bodyPr>
          <a:lstStyle/>
          <a:p>
            <a:pPr marL="0" indent="0">
              <a:buNone/>
            </a:pPr>
            <a:r>
              <a:rPr lang="kk-KZ" sz="1600" dirty="0"/>
              <a:t>Австралиялық зерттеу тобы тышқан ауруы деп аталатын аурудың қоздырғышы - </a:t>
            </a:r>
            <a:r>
              <a:rPr lang="kk-KZ" sz="1600" dirty="0" err="1"/>
              <a:t>эктромелия</a:t>
            </a:r>
            <a:r>
              <a:rPr lang="kk-KZ" sz="1600" dirty="0"/>
              <a:t> вирусына негізделген вирустық векторлық </a:t>
            </a:r>
            <a:r>
              <a:rPr lang="kk-KZ" sz="1600" dirty="0" err="1"/>
              <a:t>иммуноконтрацептивтік</a:t>
            </a:r>
            <a:r>
              <a:rPr lang="kk-KZ" sz="1600" dirty="0"/>
              <a:t> вакциналарды зерттеді. Олар вирустық вектор арқылы тасымалданатын басқа рекомбинантты антигендерге антиденелердің делдалдық реакциясын күшейту үшін </a:t>
            </a:r>
            <a:r>
              <a:rPr lang="en-US" sz="1600" b="1" dirty="0"/>
              <a:t>IL-4 </a:t>
            </a:r>
            <a:r>
              <a:rPr lang="kk-KZ" sz="1600" b="1" dirty="0"/>
              <a:t>тышқан </a:t>
            </a:r>
            <a:r>
              <a:rPr lang="kk-KZ" sz="1600" b="1" dirty="0" err="1"/>
              <a:t>цитокинін</a:t>
            </a:r>
            <a:r>
              <a:rPr lang="kk-KZ" sz="1600" dirty="0"/>
              <a:t> </a:t>
            </a:r>
            <a:r>
              <a:rPr lang="kk-KZ" sz="1600" dirty="0" err="1"/>
              <a:t>экспрессиялайтын</a:t>
            </a:r>
            <a:r>
              <a:rPr lang="kk-KZ" sz="1600" dirty="0"/>
              <a:t> рекомбинантты вирус жасады. Оның орнына, </a:t>
            </a:r>
            <a:r>
              <a:rPr lang="en-US" sz="1600" dirty="0"/>
              <a:t>IL-4 </a:t>
            </a:r>
            <a:r>
              <a:rPr lang="kk-KZ" sz="1600" dirty="0"/>
              <a:t>экспрессиясы бар </a:t>
            </a:r>
            <a:r>
              <a:rPr lang="kk-KZ" sz="1600" dirty="0" err="1"/>
              <a:t>эктромелия</a:t>
            </a:r>
            <a:r>
              <a:rPr lang="kk-KZ" sz="1600" dirty="0"/>
              <a:t> вирусының векторы вирусқа қожайынның иммундық жауабын өзгертті, бұл қалыпты генетикалық төзімді тышқандарда өлімге әкелетін инфекцияларға әкелді (мысалы, </a:t>
            </a:r>
            <a:r>
              <a:rPr lang="en-US" sz="1600" dirty="0"/>
              <a:t>C57BL/6).</a:t>
            </a:r>
            <a:r>
              <a:rPr lang="kk-KZ" sz="1600" dirty="0"/>
              <a:t> </a:t>
            </a:r>
            <a:r>
              <a:rPr lang="kk-KZ" sz="1600" dirty="0">
                <a:effectLst/>
              </a:rPr>
              <a:t>Сонымен қатар, бұл вирус бұрын </a:t>
            </a:r>
            <a:r>
              <a:rPr lang="kk-KZ" sz="1600" dirty="0" err="1">
                <a:effectLst/>
              </a:rPr>
              <a:t>эктромелия</a:t>
            </a:r>
            <a:r>
              <a:rPr lang="kk-KZ" sz="1600" dirty="0">
                <a:effectLst/>
              </a:rPr>
              <a:t> вирусымен инфекцияға қарсы </a:t>
            </a:r>
            <a:r>
              <a:rPr lang="kk-KZ" sz="1600" dirty="0" err="1">
                <a:effectLst/>
              </a:rPr>
              <a:t>иммунизацияланған</a:t>
            </a:r>
            <a:r>
              <a:rPr lang="kk-KZ" sz="1600" dirty="0">
                <a:effectLst/>
              </a:rPr>
              <a:t> тышқандарда өлімге әкелетін инфекцияларды тудырды. Бұл "</a:t>
            </a:r>
            <a:r>
              <a:rPr lang="kk-KZ" sz="1600" dirty="0" err="1">
                <a:effectLst/>
              </a:rPr>
              <a:t>супермышиналық</a:t>
            </a:r>
            <a:r>
              <a:rPr lang="kk-KZ" sz="1600" dirty="0">
                <a:effectLst/>
              </a:rPr>
              <a:t> шешек" вирусының пайда болуы </a:t>
            </a:r>
            <a:r>
              <a:rPr lang="en-US" sz="1600" dirty="0">
                <a:effectLst/>
              </a:rPr>
              <a:t>Variola major-</a:t>
            </a:r>
            <a:r>
              <a:rPr lang="kk-KZ" sz="1600" dirty="0">
                <a:effectLst/>
              </a:rPr>
              <a:t>ға ұқсас гендік инженерияны қолдануға болады, нәтижесінде </a:t>
            </a:r>
            <a:r>
              <a:rPr lang="kk-KZ" sz="1600" dirty="0" err="1">
                <a:effectLst/>
              </a:rPr>
              <a:t>иммундалған</a:t>
            </a:r>
            <a:r>
              <a:rPr lang="kk-KZ" sz="1600" dirty="0">
                <a:effectLst/>
              </a:rPr>
              <a:t> халыққа қарсы тиімді болатын биологиялық қару пайда болады деген болжамға әкелді.</a:t>
            </a:r>
            <a:endParaRPr lang="ru-KZ" sz="1600" dirty="0"/>
          </a:p>
        </p:txBody>
      </p:sp>
    </p:spTree>
    <p:extLst>
      <p:ext uri="{BB962C8B-B14F-4D97-AF65-F5344CB8AC3E}">
        <p14:creationId xmlns:p14="http://schemas.microsoft.com/office/powerpoint/2010/main" val="2415842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7BA7BE5F-71AF-023C-F8F2-658C0D89147C}"/>
              </a:ext>
            </a:extLst>
          </p:cNvPr>
          <p:cNvSpPr>
            <a:spLocks noGrp="1"/>
          </p:cNvSpPr>
          <p:nvPr>
            <p:ph type="title"/>
          </p:nvPr>
        </p:nvSpPr>
        <p:spPr>
          <a:xfrm>
            <a:off x="640080" y="325369"/>
            <a:ext cx="4368602" cy="1956841"/>
          </a:xfrm>
        </p:spPr>
        <p:txBody>
          <a:bodyPr anchor="b">
            <a:normAutofit/>
          </a:bodyPr>
          <a:lstStyle/>
          <a:p>
            <a:r>
              <a:rPr lang="kk-KZ" sz="5400"/>
              <a:t>Синтездік вирустар</a:t>
            </a:r>
            <a:endParaRPr lang="ru-KZ"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075F11A7-0E74-51A1-689A-7419927BF5D1}"/>
              </a:ext>
            </a:extLst>
          </p:cNvPr>
          <p:cNvSpPr>
            <a:spLocks noGrp="1"/>
          </p:cNvSpPr>
          <p:nvPr>
            <p:ph idx="1"/>
          </p:nvPr>
        </p:nvSpPr>
        <p:spPr>
          <a:xfrm>
            <a:off x="640080" y="2872899"/>
            <a:ext cx="4243589" cy="3320668"/>
          </a:xfrm>
        </p:spPr>
        <p:txBody>
          <a:bodyPr>
            <a:normAutofit/>
          </a:bodyPr>
          <a:lstStyle/>
          <a:p>
            <a:pPr marL="0" indent="0">
              <a:buNone/>
            </a:pPr>
            <a:r>
              <a:rPr lang="kk-KZ" sz="1400" dirty="0"/>
              <a:t>Толық ұзындықтағы </a:t>
            </a:r>
            <a:r>
              <a:rPr lang="kk-KZ" sz="1400" dirty="0" err="1"/>
              <a:t>полиовирус</a:t>
            </a:r>
            <a:r>
              <a:rPr lang="kk-KZ" sz="1400" dirty="0"/>
              <a:t> </a:t>
            </a:r>
            <a:r>
              <a:rPr lang="kk-KZ" sz="1400" dirty="0" err="1"/>
              <a:t>комплементарлы</a:t>
            </a:r>
            <a:r>
              <a:rPr lang="kk-KZ" sz="1400" dirty="0"/>
              <a:t> ДНҚ (</a:t>
            </a:r>
            <a:r>
              <a:rPr lang="en-US" sz="1400" dirty="0"/>
              <a:t>cDNA) (</a:t>
            </a:r>
            <a:r>
              <a:rPr lang="kk-KZ" sz="1400" dirty="0"/>
              <a:t>шамамен 7500 </a:t>
            </a:r>
            <a:r>
              <a:rPr lang="kk-KZ" sz="1400" dirty="0" err="1"/>
              <a:t>ж.н</a:t>
            </a:r>
            <a:r>
              <a:rPr lang="kk-KZ" sz="1400" dirty="0"/>
              <a:t>.) зертханада плюс және минус полярлығы бар </a:t>
            </a:r>
            <a:r>
              <a:rPr lang="kk-KZ" sz="1400" dirty="0" err="1"/>
              <a:t>олигонуклеотидтерді</a:t>
            </a:r>
            <a:r>
              <a:rPr lang="kk-KZ" sz="1400" dirty="0"/>
              <a:t> құрастыру арқылы синтезделді. Синтетикалық </a:t>
            </a:r>
            <a:r>
              <a:rPr lang="kk-KZ" sz="1400" dirty="0" err="1"/>
              <a:t>полиовирус</a:t>
            </a:r>
            <a:r>
              <a:rPr lang="kk-KZ" sz="1400" dirty="0"/>
              <a:t> </a:t>
            </a:r>
            <a:r>
              <a:rPr lang="kk-KZ" sz="1400" dirty="0" err="1"/>
              <a:t>кДНҚ-сы</a:t>
            </a:r>
            <a:r>
              <a:rPr lang="kk-KZ" sz="1400" dirty="0"/>
              <a:t> РНҚ-полимераза арқылы вирустық РНҚ-ға </a:t>
            </a:r>
            <a:r>
              <a:rPr lang="kk-KZ" sz="1400" dirty="0" err="1"/>
              <a:t>транскрипцияланды</a:t>
            </a:r>
            <a:r>
              <a:rPr lang="kk-KZ" sz="1400" dirty="0"/>
              <a:t>, ол </a:t>
            </a:r>
            <a:r>
              <a:rPr lang="kk-KZ" sz="1400" dirty="0" err="1"/>
              <a:t>трансляцияланбаған</a:t>
            </a:r>
            <a:r>
              <a:rPr lang="kk-KZ" sz="1400" dirty="0"/>
              <a:t> </a:t>
            </a:r>
            <a:r>
              <a:rPr lang="en-US" sz="1400" dirty="0"/>
              <a:t>HeLa S3 </a:t>
            </a:r>
            <a:r>
              <a:rPr lang="kk-KZ" sz="1400" dirty="0"/>
              <a:t>жасушаларының цитоплазмалық сығындысында </a:t>
            </a:r>
            <a:r>
              <a:rPr lang="kk-KZ" sz="1400" dirty="0" err="1"/>
              <a:t>репликацияланды</a:t>
            </a:r>
            <a:r>
              <a:rPr lang="kk-KZ" sz="1400" dirty="0"/>
              <a:t>, нәтижесінде инфекциялық </a:t>
            </a:r>
            <a:r>
              <a:rPr lang="kk-KZ" sz="1400" dirty="0" err="1"/>
              <a:t>полиовирустың</a:t>
            </a:r>
            <a:r>
              <a:rPr lang="kk-KZ" sz="1400" dirty="0"/>
              <a:t> де </a:t>
            </a:r>
            <a:r>
              <a:rPr lang="kk-KZ" sz="1400" dirty="0" err="1"/>
              <a:t>ново</a:t>
            </a:r>
            <a:r>
              <a:rPr lang="kk-KZ" sz="1400" dirty="0"/>
              <a:t> синтезі болды. Бұл зерттеудің жариялануы күрделі вирустарды (мысалы, </a:t>
            </a:r>
            <a:r>
              <a:rPr lang="en-US" sz="1400" dirty="0"/>
              <a:t>Variola major </a:t>
            </a:r>
            <a:r>
              <a:rPr lang="kk-KZ" sz="1400" dirty="0"/>
              <a:t>немесе </a:t>
            </a:r>
            <a:r>
              <a:rPr lang="en-US" sz="1400" dirty="0"/>
              <a:t>Ebola) </a:t>
            </a:r>
            <a:r>
              <a:rPr lang="kk-KZ" sz="1400" dirty="0"/>
              <a:t>жалпыға қол жетімді тізбектерге негізделген нөлден бастап синтездеуге болады немесе жабайы табиғатта жоқ вирустарды жасауға болады деген алаңдаушылық туғызды.</a:t>
            </a:r>
            <a:endParaRPr lang="ru-KZ" sz="1400" dirty="0"/>
          </a:p>
        </p:txBody>
      </p:sp>
      <p:pic>
        <p:nvPicPr>
          <p:cNvPr id="4" name="Рисунок 3" descr="Изображение выглядит как круг, Фрактальные картинки, Детское искусство, искусство&#10;&#10;Автоматически созданное описание">
            <a:extLst>
              <a:ext uri="{FF2B5EF4-FFF2-40B4-BE49-F238E27FC236}">
                <a16:creationId xmlns:a16="http://schemas.microsoft.com/office/drawing/2014/main" id="{18F57044-09D5-08B5-D681-A8F6E1B168A3}"/>
              </a:ext>
            </a:extLst>
          </p:cNvPr>
          <p:cNvPicPr>
            <a:picLocks noChangeAspect="1"/>
          </p:cNvPicPr>
          <p:nvPr/>
        </p:nvPicPr>
        <p:blipFill>
          <a:blip r:embed="rId2"/>
          <a:srcRect l="18866" r="1092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65044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52066AF-39C0-4BF5-47F2-6076200EC67E}"/>
              </a:ext>
            </a:extLst>
          </p:cNvPr>
          <p:cNvPicPr>
            <a:picLocks noChangeAspect="1"/>
          </p:cNvPicPr>
          <p:nvPr/>
        </p:nvPicPr>
        <p:blipFill>
          <a:blip r:embed="rId2"/>
          <a:stretch>
            <a:fillRect/>
          </a:stretch>
        </p:blipFill>
        <p:spPr>
          <a:xfrm>
            <a:off x="1985808" y="367019"/>
            <a:ext cx="8062760" cy="6115488"/>
          </a:xfrm>
          <a:prstGeom prst="rect">
            <a:avLst/>
          </a:prstGeom>
        </p:spPr>
      </p:pic>
    </p:spTree>
    <p:extLst>
      <p:ext uri="{BB962C8B-B14F-4D97-AF65-F5344CB8AC3E}">
        <p14:creationId xmlns:p14="http://schemas.microsoft.com/office/powerpoint/2010/main" val="2911472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E9DA368-DA0F-19D2-EC1A-43126FD722B3}"/>
              </a:ext>
            </a:extLst>
          </p:cNvPr>
          <p:cNvPicPr>
            <a:picLocks noChangeAspect="1"/>
          </p:cNvPicPr>
          <p:nvPr/>
        </p:nvPicPr>
        <p:blipFill>
          <a:blip r:embed="rId2"/>
          <a:stretch>
            <a:fillRect/>
          </a:stretch>
        </p:blipFill>
        <p:spPr>
          <a:xfrm>
            <a:off x="2161713" y="414337"/>
            <a:ext cx="7534275" cy="6029325"/>
          </a:xfrm>
          <a:prstGeom prst="rect">
            <a:avLst/>
          </a:prstGeom>
        </p:spPr>
      </p:pic>
    </p:spTree>
    <p:extLst>
      <p:ext uri="{BB962C8B-B14F-4D97-AF65-F5344CB8AC3E}">
        <p14:creationId xmlns:p14="http://schemas.microsoft.com/office/powerpoint/2010/main" val="1591972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7BC1F2C-5D04-6A64-6730-DCB820022021}"/>
              </a:ext>
            </a:extLst>
          </p:cNvPr>
          <p:cNvPicPr>
            <a:picLocks noChangeAspect="1"/>
          </p:cNvPicPr>
          <p:nvPr/>
        </p:nvPicPr>
        <p:blipFill>
          <a:blip r:embed="rId2"/>
          <a:stretch>
            <a:fillRect/>
          </a:stretch>
        </p:blipFill>
        <p:spPr>
          <a:xfrm>
            <a:off x="1072498" y="0"/>
            <a:ext cx="10047003" cy="6858000"/>
          </a:xfrm>
          <a:prstGeom prst="rect">
            <a:avLst/>
          </a:prstGeom>
        </p:spPr>
      </p:pic>
    </p:spTree>
    <p:extLst>
      <p:ext uri="{BB962C8B-B14F-4D97-AF65-F5344CB8AC3E}">
        <p14:creationId xmlns:p14="http://schemas.microsoft.com/office/powerpoint/2010/main" val="3311768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A7756ED-2850-9AE0-A41A-753746282C2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39543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5CDEB6B-290B-C2BD-1074-561A3FFD2C21}"/>
              </a:ext>
            </a:extLst>
          </p:cNvPr>
          <p:cNvSpPr>
            <a:spLocks noGrp="1"/>
          </p:cNvSpPr>
          <p:nvPr>
            <p:ph type="title"/>
          </p:nvPr>
        </p:nvSpPr>
        <p:spPr>
          <a:xfrm>
            <a:off x="838200" y="365125"/>
            <a:ext cx="10515600" cy="1325563"/>
          </a:xfrm>
        </p:spPr>
        <p:txBody>
          <a:bodyPr>
            <a:normAutofit/>
          </a:bodyPr>
          <a:lstStyle/>
          <a:p>
            <a:r>
              <a:rPr lang="kk-KZ" sz="5400"/>
              <a:t>Қорытынды</a:t>
            </a:r>
            <a:endParaRPr lang="ru-KZ" sz="5400"/>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26CC8648-DE5E-31DB-1A17-185125DBC005}"/>
              </a:ext>
            </a:extLst>
          </p:cNvPr>
          <p:cNvSpPr>
            <a:spLocks noGrp="1"/>
          </p:cNvSpPr>
          <p:nvPr>
            <p:ph idx="1"/>
          </p:nvPr>
        </p:nvSpPr>
        <p:spPr>
          <a:xfrm>
            <a:off x="836676" y="2145877"/>
            <a:ext cx="10515600" cy="4251960"/>
          </a:xfrm>
        </p:spPr>
        <p:txBody>
          <a:bodyPr>
            <a:normAutofit/>
          </a:bodyPr>
          <a:lstStyle/>
          <a:p>
            <a:pPr marL="0" indent="0">
              <a:buNone/>
            </a:pPr>
            <a:r>
              <a:rPr lang="ru-RU" sz="2000" dirty="0" err="1"/>
              <a:t>Генетикалық</a:t>
            </a:r>
            <a:r>
              <a:rPr lang="ru-RU" sz="2000" dirty="0"/>
              <a:t> </a:t>
            </a:r>
            <a:r>
              <a:rPr lang="ru-RU" sz="2000" dirty="0" err="1"/>
              <a:t>түрлендірілген</a:t>
            </a:r>
            <a:r>
              <a:rPr lang="ru-RU" sz="2000" dirty="0"/>
              <a:t> </a:t>
            </a:r>
            <a:r>
              <a:rPr lang="ru-RU" sz="2000" dirty="0" err="1"/>
              <a:t>микроорганизмдер</a:t>
            </a:r>
            <a:r>
              <a:rPr lang="ru-RU" sz="2000" dirty="0"/>
              <a:t> </a:t>
            </a:r>
            <a:r>
              <a:rPr lang="ru-RU" sz="2000" dirty="0" err="1"/>
              <a:t>әртүрлі</a:t>
            </a:r>
            <a:r>
              <a:rPr lang="ru-RU" sz="2000" dirty="0"/>
              <a:t> </a:t>
            </a:r>
            <a:r>
              <a:rPr lang="ru-RU" sz="2000" dirty="0" err="1"/>
              <a:t>салаларда</a:t>
            </a:r>
            <a:r>
              <a:rPr lang="ru-RU" sz="2000" dirty="0"/>
              <a:t> </a:t>
            </a:r>
            <a:r>
              <a:rPr lang="ru-RU" sz="2000" dirty="0" err="1"/>
              <a:t>қолдану</a:t>
            </a:r>
            <a:r>
              <a:rPr lang="ru-RU" sz="2000" dirty="0"/>
              <a:t> </a:t>
            </a:r>
            <a:r>
              <a:rPr lang="ru-RU" sz="2000" dirty="0" err="1"/>
              <a:t>үшін</a:t>
            </a:r>
            <a:r>
              <a:rPr lang="ru-RU" sz="2000" dirty="0"/>
              <a:t> </a:t>
            </a:r>
            <a:r>
              <a:rPr lang="ru-RU" sz="2000" dirty="0" err="1"/>
              <a:t>айтарлықтай</a:t>
            </a:r>
            <a:r>
              <a:rPr lang="ru-RU" sz="2000" dirty="0"/>
              <a:t> </a:t>
            </a:r>
            <a:r>
              <a:rPr lang="ru-RU" sz="2000" dirty="0" err="1"/>
              <a:t>әлеуетке</a:t>
            </a:r>
            <a:r>
              <a:rPr lang="ru-RU" sz="2000" dirty="0"/>
              <a:t> </a:t>
            </a:r>
            <a:r>
              <a:rPr lang="ru-RU" sz="2000" dirty="0" err="1"/>
              <a:t>ие</a:t>
            </a:r>
            <a:r>
              <a:rPr lang="ru-RU" sz="2000" dirty="0"/>
              <a:t>, </a:t>
            </a:r>
            <a:r>
              <a:rPr lang="ru-RU" sz="2000" dirty="0" err="1"/>
              <a:t>бірақ</a:t>
            </a:r>
            <a:r>
              <a:rPr lang="ru-RU" sz="2000" dirty="0"/>
              <a:t> </a:t>
            </a:r>
            <a:r>
              <a:rPr lang="ru-RU" sz="2000" dirty="0" err="1"/>
              <a:t>оларды</a:t>
            </a:r>
            <a:r>
              <a:rPr lang="ru-RU" sz="2000" dirty="0"/>
              <a:t> </a:t>
            </a:r>
            <a:r>
              <a:rPr lang="ru-RU" sz="2000" dirty="0" err="1"/>
              <a:t>пайдалану</a:t>
            </a:r>
            <a:r>
              <a:rPr lang="ru-RU" sz="2000" dirty="0"/>
              <a:t> </a:t>
            </a:r>
            <a:r>
              <a:rPr lang="ru-RU" sz="2000" dirty="0" err="1"/>
              <a:t>бірқатар</a:t>
            </a:r>
            <a:r>
              <a:rPr lang="ru-RU" sz="2000" dirty="0"/>
              <a:t> </a:t>
            </a:r>
            <a:r>
              <a:rPr lang="ru-RU" sz="2000" dirty="0" err="1"/>
              <a:t>қауіптер</a:t>
            </a:r>
            <a:r>
              <a:rPr lang="ru-RU" sz="2000" dirty="0"/>
              <a:t> мен </a:t>
            </a:r>
            <a:r>
              <a:rPr lang="ru-RU" sz="2000" dirty="0" err="1"/>
              <a:t>қауіптермен</a:t>
            </a:r>
            <a:r>
              <a:rPr lang="ru-RU" sz="2000" dirty="0"/>
              <a:t> де </a:t>
            </a:r>
            <a:r>
              <a:rPr lang="ru-RU" sz="2000" dirty="0" err="1"/>
              <a:t>байланысты</a:t>
            </a:r>
            <a:r>
              <a:rPr lang="ru-RU" sz="2000" dirty="0"/>
              <a:t>. </a:t>
            </a:r>
            <a:r>
              <a:rPr lang="ru-RU" sz="2000" dirty="0" err="1"/>
              <a:t>Денсаулыққа</a:t>
            </a:r>
            <a:r>
              <a:rPr lang="ru-RU" sz="2000" dirty="0"/>
              <a:t>, </a:t>
            </a:r>
            <a:r>
              <a:rPr lang="ru-RU" sz="2000" dirty="0" err="1"/>
              <a:t>қоршаған</a:t>
            </a:r>
            <a:r>
              <a:rPr lang="ru-RU" sz="2000" dirty="0"/>
              <a:t> </a:t>
            </a:r>
            <a:r>
              <a:rPr lang="ru-RU" sz="2000" dirty="0" err="1"/>
              <a:t>ортаға</a:t>
            </a:r>
            <a:r>
              <a:rPr lang="ru-RU" sz="2000" dirty="0"/>
              <a:t> </a:t>
            </a:r>
            <a:r>
              <a:rPr lang="ru-RU" sz="2000" dirty="0" err="1"/>
              <a:t>және</a:t>
            </a:r>
            <a:r>
              <a:rPr lang="ru-RU" sz="2000" dirty="0"/>
              <a:t> </a:t>
            </a:r>
            <a:r>
              <a:rPr lang="ru-RU" sz="2000" dirty="0" err="1"/>
              <a:t>қоғамға</a:t>
            </a:r>
            <a:r>
              <a:rPr lang="ru-RU" sz="2000" dirty="0"/>
              <a:t> </a:t>
            </a:r>
            <a:r>
              <a:rPr lang="ru-RU" sz="2000" dirty="0" err="1"/>
              <a:t>тигізетін</a:t>
            </a:r>
            <a:r>
              <a:rPr lang="ru-RU" sz="2000" dirty="0"/>
              <a:t> </a:t>
            </a:r>
            <a:r>
              <a:rPr lang="ru-RU" sz="2000" dirty="0" err="1"/>
              <a:t>пайдасы</a:t>
            </a:r>
            <a:r>
              <a:rPr lang="ru-RU" sz="2000" dirty="0"/>
              <a:t> мен </a:t>
            </a:r>
            <a:r>
              <a:rPr lang="ru-RU" sz="2000" dirty="0" err="1"/>
              <a:t>ықтимал</a:t>
            </a:r>
            <a:r>
              <a:rPr lang="ru-RU" sz="2000" dirty="0"/>
              <a:t> </a:t>
            </a:r>
            <a:r>
              <a:rPr lang="ru-RU" sz="2000" dirty="0" err="1"/>
              <a:t>қауіптерін</a:t>
            </a:r>
            <a:r>
              <a:rPr lang="ru-RU" sz="2000" dirty="0"/>
              <a:t> </a:t>
            </a:r>
            <a:r>
              <a:rPr lang="ru-RU" sz="2000" dirty="0" err="1"/>
              <a:t>ескере</a:t>
            </a:r>
            <a:r>
              <a:rPr lang="ru-RU" sz="2000" dirty="0"/>
              <a:t> </a:t>
            </a:r>
            <a:r>
              <a:rPr lang="ru-RU" sz="2000" dirty="0" err="1"/>
              <a:t>отырып</a:t>
            </a:r>
            <a:r>
              <a:rPr lang="ru-RU" sz="2000" dirty="0"/>
              <a:t>, </a:t>
            </a:r>
            <a:r>
              <a:rPr lang="ru-RU" sz="2000" dirty="0" err="1"/>
              <a:t>гендік</a:t>
            </a:r>
            <a:r>
              <a:rPr lang="ru-RU" sz="2000" dirty="0"/>
              <a:t> </a:t>
            </a:r>
            <a:r>
              <a:rPr lang="ru-RU" sz="2000" dirty="0" err="1"/>
              <a:t>инженерияға</a:t>
            </a:r>
            <a:r>
              <a:rPr lang="ru-RU" sz="2000" dirty="0"/>
              <a:t> </a:t>
            </a:r>
            <a:r>
              <a:rPr lang="ru-RU" sz="2000" dirty="0" err="1"/>
              <a:t>теңгерімді</a:t>
            </a:r>
            <a:r>
              <a:rPr lang="ru-RU" sz="2000" dirty="0"/>
              <a:t> </a:t>
            </a:r>
            <a:r>
              <a:rPr lang="ru-RU" sz="2000" dirty="0" err="1"/>
              <a:t>көзқарасты</a:t>
            </a:r>
            <a:r>
              <a:rPr lang="ru-RU" sz="2000" dirty="0"/>
              <a:t> </a:t>
            </a:r>
            <a:r>
              <a:rPr lang="ru-RU" sz="2000" dirty="0" err="1"/>
              <a:t>қолдану</a:t>
            </a:r>
            <a:r>
              <a:rPr lang="ru-RU" sz="2000" dirty="0"/>
              <a:t> </a:t>
            </a:r>
            <a:r>
              <a:rPr lang="ru-RU" sz="2000" dirty="0" err="1"/>
              <a:t>маңызды</a:t>
            </a:r>
            <a:r>
              <a:rPr lang="ru-RU" sz="2000" dirty="0"/>
              <a:t>. </a:t>
            </a:r>
            <a:r>
              <a:rPr lang="en-US" sz="2000" dirty="0"/>
              <a:t> </a:t>
            </a:r>
            <a:r>
              <a:rPr lang="ru-RU" sz="2000" dirty="0" err="1"/>
              <a:t>Адамдарды</a:t>
            </a:r>
            <a:r>
              <a:rPr lang="ru-RU" sz="2000" dirty="0"/>
              <a:t> </a:t>
            </a:r>
            <a:r>
              <a:rPr lang="ru-RU" sz="2000" dirty="0" err="1"/>
              <a:t>жаппай</a:t>
            </a:r>
            <a:r>
              <a:rPr lang="ru-RU" sz="2000" dirty="0"/>
              <a:t> </a:t>
            </a:r>
            <a:r>
              <a:rPr lang="ru-RU" sz="2000" dirty="0" err="1"/>
              <a:t>қырып-жоятын</a:t>
            </a:r>
            <a:r>
              <a:rPr lang="ru-RU" sz="2000" dirty="0"/>
              <a:t> </a:t>
            </a:r>
            <a:r>
              <a:rPr lang="ru-RU" sz="2000" dirty="0" err="1"/>
              <a:t>қарудың</a:t>
            </a:r>
            <a:r>
              <a:rPr lang="ru-RU" sz="2000" dirty="0"/>
              <a:t> </a:t>
            </a:r>
            <a:r>
              <a:rPr lang="ru-RU" sz="2000" dirty="0" err="1"/>
              <a:t>басқа</a:t>
            </a:r>
            <a:r>
              <a:rPr lang="ru-RU" sz="2000" dirty="0"/>
              <a:t> </a:t>
            </a:r>
            <a:r>
              <a:rPr lang="ru-RU" sz="2000" dirty="0" err="1"/>
              <a:t>түрлерімен</a:t>
            </a:r>
            <a:r>
              <a:rPr lang="ru-RU" sz="2000" dirty="0"/>
              <a:t> </a:t>
            </a:r>
            <a:r>
              <a:rPr lang="ru-RU" sz="2000" dirty="0" err="1"/>
              <a:t>салыстырғанда</a:t>
            </a:r>
            <a:r>
              <a:rPr lang="ru-RU" sz="2000" dirty="0"/>
              <a:t> </a:t>
            </a:r>
            <a:r>
              <a:rPr lang="ru-RU" sz="2000" dirty="0" err="1"/>
              <a:t>биологиялық</a:t>
            </a:r>
            <a:r>
              <a:rPr lang="ru-RU" sz="2000" dirty="0"/>
              <a:t> </a:t>
            </a:r>
            <a:r>
              <a:rPr lang="ru-RU" sz="2000" dirty="0" err="1"/>
              <a:t>қарудың</a:t>
            </a:r>
            <a:r>
              <a:rPr lang="ru-RU" sz="2000" dirty="0"/>
              <a:t> </a:t>
            </a:r>
            <a:r>
              <a:rPr lang="ru-RU" sz="2000" dirty="0" err="1"/>
              <a:t>ерекшеліктеріне</a:t>
            </a:r>
            <a:r>
              <a:rPr lang="ru-RU" sz="2000" dirty="0"/>
              <a:t> </a:t>
            </a:r>
            <a:r>
              <a:rPr lang="ru-RU" sz="2000" dirty="0" err="1"/>
              <a:t>мыналар</a:t>
            </a:r>
            <a:r>
              <a:rPr lang="ru-RU" sz="2000" dirty="0"/>
              <a:t> </a:t>
            </a:r>
            <a:r>
              <a:rPr lang="ru-RU" sz="2000" dirty="0" err="1"/>
              <a:t>жатады</a:t>
            </a:r>
            <a:r>
              <a:rPr lang="ru-RU" sz="2000" dirty="0"/>
              <a:t>: </a:t>
            </a:r>
            <a:r>
              <a:rPr lang="ru-RU" sz="2000" dirty="0" err="1"/>
              <a:t>құпиялылық</a:t>
            </a:r>
            <a:r>
              <a:rPr lang="ru-RU" sz="2000" dirty="0"/>
              <a:t> </a:t>
            </a:r>
            <a:r>
              <a:rPr lang="ru-RU" sz="2000" dirty="0" err="1"/>
              <a:t>және</a:t>
            </a:r>
            <a:r>
              <a:rPr lang="ru-RU" sz="2000" dirty="0"/>
              <a:t> </a:t>
            </a:r>
            <a:r>
              <a:rPr lang="ru-RU" sz="2000" dirty="0" err="1"/>
              <a:t>әрекет</a:t>
            </a:r>
            <a:r>
              <a:rPr lang="ru-RU" sz="2000" dirty="0"/>
              <a:t> </a:t>
            </a:r>
            <a:r>
              <a:rPr lang="ru-RU" sz="2000" dirty="0" err="1"/>
              <a:t>ету</a:t>
            </a:r>
            <a:r>
              <a:rPr lang="ru-RU" sz="2000" dirty="0"/>
              <a:t> </a:t>
            </a:r>
            <a:r>
              <a:rPr lang="ru-RU" sz="2000" dirty="0" err="1"/>
              <a:t>ұзақтығы</a:t>
            </a:r>
            <a:r>
              <a:rPr lang="ru-RU" sz="2000" dirty="0"/>
              <a:t>; </a:t>
            </a:r>
            <a:r>
              <a:rPr lang="ru-RU" sz="2000" dirty="0" err="1"/>
              <a:t>әртүрлі</a:t>
            </a:r>
            <a:r>
              <a:rPr lang="ru-RU" sz="2000" dirty="0"/>
              <a:t> </a:t>
            </a:r>
            <a:r>
              <a:rPr lang="ru-RU" sz="2000" dirty="0" err="1"/>
              <a:t>биологиялық</a:t>
            </a:r>
            <a:r>
              <a:rPr lang="ru-RU" sz="2000" dirty="0"/>
              <a:t> </a:t>
            </a:r>
            <a:r>
              <a:rPr lang="ru-RU" sz="2000" dirty="0" err="1"/>
              <a:t>агенттерді</a:t>
            </a:r>
            <a:r>
              <a:rPr lang="ru-RU" sz="2000" dirty="0"/>
              <a:t>, </a:t>
            </a:r>
            <a:r>
              <a:rPr lang="ru-RU" sz="2000" dirty="0" err="1"/>
              <a:t>оның</a:t>
            </a:r>
            <a:r>
              <a:rPr lang="ru-RU" sz="2000" dirty="0"/>
              <a:t> </a:t>
            </a:r>
            <a:r>
              <a:rPr lang="ru-RU" sz="2000" dirty="0" err="1"/>
              <a:t>ішінде</a:t>
            </a:r>
            <a:r>
              <a:rPr lang="ru-RU" sz="2000" dirty="0"/>
              <a:t> </a:t>
            </a:r>
            <a:r>
              <a:rPr lang="ru-RU" sz="2000" dirty="0" err="1"/>
              <a:t>биологиялық</a:t>
            </a:r>
            <a:r>
              <a:rPr lang="ru-RU" sz="2000" dirty="0"/>
              <a:t> </a:t>
            </a:r>
            <a:r>
              <a:rPr lang="ru-RU" sz="2000" dirty="0" err="1"/>
              <a:t>қасиеттері</a:t>
            </a:r>
            <a:r>
              <a:rPr lang="ru-RU" sz="2000" dirty="0"/>
              <a:t> </a:t>
            </a:r>
            <a:r>
              <a:rPr lang="ru-RU" sz="2000" dirty="0" err="1"/>
              <a:t>өзгергендерді</a:t>
            </a:r>
            <a:r>
              <a:rPr lang="ru-RU" sz="2000" dirty="0"/>
              <a:t> </a:t>
            </a:r>
            <a:r>
              <a:rPr lang="ru-RU" sz="2000" dirty="0" err="1"/>
              <a:t>бір</a:t>
            </a:r>
            <a:r>
              <a:rPr lang="ru-RU" sz="2000" dirty="0"/>
              <a:t> </a:t>
            </a:r>
            <a:r>
              <a:rPr lang="ru-RU" sz="2000" dirty="0" err="1"/>
              <a:t>мезгілде</a:t>
            </a:r>
            <a:r>
              <a:rPr lang="ru-RU" sz="2000" dirty="0"/>
              <a:t> </a:t>
            </a:r>
            <a:r>
              <a:rPr lang="ru-RU" sz="2000" dirty="0" err="1"/>
              <a:t>қолдану</a:t>
            </a:r>
            <a:r>
              <a:rPr lang="ru-RU" sz="2000" dirty="0"/>
              <a:t> </a:t>
            </a:r>
            <a:r>
              <a:rPr lang="ru-RU" sz="2000" dirty="0" err="1"/>
              <a:t>мүмкіндігі</a:t>
            </a:r>
            <a:r>
              <a:rPr lang="ru-RU" sz="2000" dirty="0"/>
              <a:t>; </a:t>
            </a:r>
            <a:r>
              <a:rPr lang="ru-RU" sz="2000" dirty="0" err="1"/>
              <a:t>кең</a:t>
            </a:r>
            <a:r>
              <a:rPr lang="ru-RU" sz="2000" dirty="0"/>
              <a:t> </a:t>
            </a:r>
            <a:r>
              <a:rPr lang="ru-RU" sz="2000" dirty="0" err="1"/>
              <a:t>аумақтарда</a:t>
            </a:r>
            <a:r>
              <a:rPr lang="ru-RU" sz="2000" dirty="0"/>
              <a:t> </a:t>
            </a:r>
            <a:r>
              <a:rPr lang="ru-RU" sz="2000" dirty="0" err="1"/>
              <a:t>пайда</a:t>
            </a:r>
            <a:r>
              <a:rPr lang="ru-RU" sz="2000" dirty="0"/>
              <a:t> </a:t>
            </a:r>
            <a:r>
              <a:rPr lang="ru-RU" sz="2000" dirty="0" err="1"/>
              <a:t>болатын</a:t>
            </a:r>
            <a:r>
              <a:rPr lang="ru-RU" sz="2000" dirty="0"/>
              <a:t> </a:t>
            </a:r>
            <a:r>
              <a:rPr lang="ru-RU" sz="2000" dirty="0" err="1"/>
              <a:t>аурулардың</a:t>
            </a:r>
            <a:r>
              <a:rPr lang="ru-RU" sz="2000" dirty="0"/>
              <a:t> </a:t>
            </a:r>
            <a:r>
              <a:rPr lang="ru-RU" sz="2000" dirty="0" err="1"/>
              <a:t>таралу</a:t>
            </a:r>
            <a:r>
              <a:rPr lang="ru-RU" sz="2000" dirty="0"/>
              <a:t> </a:t>
            </a:r>
            <a:r>
              <a:rPr lang="ru-RU" sz="2000" dirty="0" err="1"/>
              <a:t>әлеуеті</a:t>
            </a:r>
            <a:r>
              <a:rPr lang="ru-RU" sz="2000" dirty="0"/>
              <a:t>; </a:t>
            </a:r>
            <a:r>
              <a:rPr lang="ru-RU" sz="2000" dirty="0" err="1"/>
              <a:t>микроорганизмдерді</a:t>
            </a:r>
            <a:r>
              <a:rPr lang="ru-RU" sz="2000" dirty="0"/>
              <a:t> </a:t>
            </a:r>
            <a:r>
              <a:rPr lang="ru-RU" sz="2000" dirty="0" err="1"/>
              <a:t>анықтаудың</a:t>
            </a:r>
            <a:r>
              <a:rPr lang="ru-RU" sz="2000" dirty="0"/>
              <a:t> </a:t>
            </a:r>
            <a:r>
              <a:rPr lang="ru-RU" sz="2000" dirty="0" err="1"/>
              <a:t>ұзақтығы</a:t>
            </a:r>
            <a:r>
              <a:rPr lang="ru-RU" sz="2000" dirty="0"/>
              <a:t> мен </a:t>
            </a:r>
            <a:r>
              <a:rPr lang="ru-RU" sz="2000" dirty="0" err="1"/>
              <a:t>қиындығы</a:t>
            </a:r>
            <a:r>
              <a:rPr lang="ru-RU" sz="2000" dirty="0"/>
              <a:t>. </a:t>
            </a:r>
            <a:r>
              <a:rPr lang="ru-RU" sz="2000" dirty="0" err="1"/>
              <a:t>Сонымен</a:t>
            </a:r>
            <a:r>
              <a:rPr lang="ru-RU" sz="2000" dirty="0"/>
              <a:t> </a:t>
            </a:r>
            <a:r>
              <a:rPr lang="ru-RU" sz="2000" dirty="0" err="1"/>
              <a:t>қатар</a:t>
            </a:r>
            <a:r>
              <a:rPr lang="ru-RU" sz="2000" dirty="0"/>
              <a:t>, </a:t>
            </a:r>
            <a:r>
              <a:rPr lang="ru-RU" sz="2000" dirty="0" err="1"/>
              <a:t>биологиялық</a:t>
            </a:r>
            <a:r>
              <a:rPr lang="ru-RU" sz="2000" dirty="0"/>
              <a:t> </a:t>
            </a:r>
            <a:r>
              <a:rPr lang="ru-RU" sz="2000" dirty="0" err="1"/>
              <a:t>агенттерді</a:t>
            </a:r>
            <a:r>
              <a:rPr lang="ru-RU" sz="2000" dirty="0"/>
              <a:t> </a:t>
            </a:r>
            <a:r>
              <a:rPr lang="ru-RU" sz="2000" dirty="0" err="1"/>
              <a:t>пайдаланған</a:t>
            </a:r>
            <a:r>
              <a:rPr lang="ru-RU" sz="2000" dirty="0"/>
              <a:t> </a:t>
            </a:r>
            <a:r>
              <a:rPr lang="ru-RU" sz="2000" dirty="0" err="1"/>
              <a:t>кезде</a:t>
            </a:r>
            <a:r>
              <a:rPr lang="ru-RU" sz="2000" dirty="0"/>
              <a:t> </a:t>
            </a:r>
            <a:r>
              <a:rPr lang="ru-RU" sz="2000" dirty="0" err="1"/>
              <a:t>олар</a:t>
            </a:r>
            <a:r>
              <a:rPr lang="ru-RU" sz="2000" dirty="0"/>
              <a:t> </a:t>
            </a:r>
            <a:r>
              <a:rPr lang="ru-RU" sz="2000" dirty="0" err="1"/>
              <a:t>еніп</a:t>
            </a:r>
            <a:r>
              <a:rPr lang="ru-RU" sz="2000" dirty="0"/>
              <a:t> </a:t>
            </a:r>
            <a:r>
              <a:rPr lang="ru-RU" sz="2000" dirty="0" err="1"/>
              <a:t>кетуі</a:t>
            </a:r>
            <a:r>
              <a:rPr lang="ru-RU" sz="2000" dirty="0"/>
              <a:t> </a:t>
            </a:r>
            <a:r>
              <a:rPr lang="ru-RU" sz="2000" dirty="0" err="1"/>
              <a:t>мүмкін</a:t>
            </a:r>
            <a:r>
              <a:rPr lang="ru-RU" sz="2000" dirty="0"/>
              <a:t> </a:t>
            </a:r>
            <a:r>
              <a:rPr lang="ru-RU" sz="2000" dirty="0" err="1"/>
              <a:t>әртүрлі</a:t>
            </a:r>
            <a:r>
              <a:rPr lang="ru-RU" sz="2000" dirty="0"/>
              <a:t> </a:t>
            </a:r>
            <a:r>
              <a:rPr lang="ru-RU" sz="2000" dirty="0" err="1"/>
              <a:t>техникалық</a:t>
            </a:r>
            <a:r>
              <a:rPr lang="ru-RU" sz="2000" dirty="0"/>
              <a:t> </a:t>
            </a:r>
            <a:r>
              <a:rPr lang="ru-RU" sz="2000" dirty="0" err="1"/>
              <a:t>құрылымдар</a:t>
            </a:r>
            <a:r>
              <a:rPr lang="ru-RU" sz="2000" dirty="0"/>
              <a:t> </a:t>
            </a:r>
            <a:r>
              <a:rPr lang="ru-RU" sz="2000" dirty="0" err="1"/>
              <a:t>бұзылмайды</a:t>
            </a:r>
            <a:r>
              <a:rPr lang="ru-RU" sz="2000" dirty="0"/>
              <a:t>, </a:t>
            </a:r>
            <a:r>
              <a:rPr lang="ru-RU" sz="2000" dirty="0" err="1"/>
              <a:t>әсер</a:t>
            </a:r>
            <a:r>
              <a:rPr lang="ru-RU" sz="2000" dirty="0"/>
              <a:t> </a:t>
            </a:r>
            <a:r>
              <a:rPr lang="ru-RU" sz="2000" dirty="0" err="1"/>
              <a:t>селективті</a:t>
            </a:r>
            <a:r>
              <a:rPr lang="ru-RU" sz="2000" dirty="0"/>
              <a:t> - </a:t>
            </a:r>
            <a:r>
              <a:rPr lang="ru-RU" sz="2000" dirty="0" err="1"/>
              <a:t>адамдарға</a:t>
            </a:r>
            <a:r>
              <a:rPr lang="ru-RU" sz="2000" dirty="0"/>
              <a:t>, </a:t>
            </a:r>
            <a:r>
              <a:rPr lang="ru-RU" sz="2000" dirty="0" err="1"/>
              <a:t>жануарларға</a:t>
            </a:r>
            <a:r>
              <a:rPr lang="ru-RU" sz="2000" dirty="0"/>
              <a:t>, </a:t>
            </a:r>
            <a:r>
              <a:rPr lang="ru-RU" sz="2000" dirty="0" err="1"/>
              <a:t>өсімдіктерге</a:t>
            </a:r>
            <a:r>
              <a:rPr lang="ru-RU" sz="2000" dirty="0"/>
              <a:t> </a:t>
            </a:r>
            <a:r>
              <a:rPr lang="ru-RU" sz="2000" dirty="0" err="1"/>
              <a:t>немесе</a:t>
            </a:r>
            <a:r>
              <a:rPr lang="ru-RU" sz="2000" dirty="0"/>
              <a:t> </a:t>
            </a:r>
            <a:r>
              <a:rPr lang="ru-RU" sz="2000" dirty="0" err="1"/>
              <a:t>олардың</a:t>
            </a:r>
            <a:r>
              <a:rPr lang="ru-RU" sz="2000" dirty="0"/>
              <a:t> </a:t>
            </a:r>
            <a:r>
              <a:rPr lang="ru-RU" sz="2000" dirty="0" err="1"/>
              <a:t>әртүрлі</a:t>
            </a:r>
            <a:r>
              <a:rPr lang="ru-RU" sz="2000" dirty="0"/>
              <a:t> </a:t>
            </a:r>
            <a:r>
              <a:rPr lang="ru-RU" sz="2000" dirty="0" err="1"/>
              <a:t>комбинацияларына</a:t>
            </a:r>
            <a:r>
              <a:rPr lang="ru-RU" sz="2000" dirty="0"/>
              <a:t> </a:t>
            </a:r>
            <a:r>
              <a:rPr lang="ru-RU" sz="2000" dirty="0" err="1"/>
              <a:t>әсер</a:t>
            </a:r>
            <a:r>
              <a:rPr lang="ru-RU" sz="2000" dirty="0"/>
              <a:t> </a:t>
            </a:r>
            <a:r>
              <a:rPr lang="ru-RU" sz="2000" dirty="0" err="1"/>
              <a:t>етуі</a:t>
            </a:r>
            <a:r>
              <a:rPr lang="ru-RU" sz="2000" dirty="0"/>
              <a:t> </a:t>
            </a:r>
            <a:r>
              <a:rPr lang="ru-RU" sz="2000" dirty="0" err="1"/>
              <a:t>мүмкін</a:t>
            </a:r>
            <a:r>
              <a:rPr lang="ru-RU" sz="2000" dirty="0"/>
              <a:t>.</a:t>
            </a:r>
            <a:endParaRPr lang="ru-KZ" sz="2000" dirty="0"/>
          </a:p>
        </p:txBody>
      </p:sp>
    </p:spTree>
    <p:extLst>
      <p:ext uri="{BB962C8B-B14F-4D97-AF65-F5344CB8AC3E}">
        <p14:creationId xmlns:p14="http://schemas.microsoft.com/office/powerpoint/2010/main" val="3213596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012944-8382-D046-64B0-5FE48B0A2EB4}"/>
              </a:ext>
            </a:extLst>
          </p:cNvPr>
          <p:cNvSpPr>
            <a:spLocks noGrp="1"/>
          </p:cNvSpPr>
          <p:nvPr>
            <p:ph type="title"/>
          </p:nvPr>
        </p:nvSpPr>
        <p:spPr/>
        <p:txBody>
          <a:bodyPr>
            <a:normAutofit/>
          </a:bodyPr>
          <a:lstStyle/>
          <a:p>
            <a:pPr algn="ctr"/>
            <a:r>
              <a:rPr lang="kk-KZ" sz="4000" b="1" dirty="0"/>
              <a:t>Пайдаланылған әдебиеттер</a:t>
            </a:r>
            <a:endParaRPr lang="ru-KZ" sz="4000" b="1" dirty="0"/>
          </a:p>
        </p:txBody>
      </p:sp>
      <p:graphicFrame>
        <p:nvGraphicFramePr>
          <p:cNvPr id="5" name="Объект 2">
            <a:extLst>
              <a:ext uri="{FF2B5EF4-FFF2-40B4-BE49-F238E27FC236}">
                <a16:creationId xmlns:a16="http://schemas.microsoft.com/office/drawing/2014/main" id="{32C5D171-2707-ED62-638F-734D2237D1D2}"/>
              </a:ext>
            </a:extLst>
          </p:cNvPr>
          <p:cNvGraphicFramePr>
            <a:graphicFrameLocks noGrp="1"/>
          </p:cNvGraphicFramePr>
          <p:nvPr>
            <p:ph idx="1"/>
            <p:extLst>
              <p:ext uri="{D42A27DB-BD31-4B8C-83A1-F6EECF244321}">
                <p14:modId xmlns:p14="http://schemas.microsoft.com/office/powerpoint/2010/main" val="31959313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054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9428" y="351322"/>
            <a:ext cx="4394255" cy="1188720"/>
          </a:xfrm>
        </p:spPr>
        <p:txBody>
          <a:bodyPr>
            <a:normAutofit fontScale="90000"/>
          </a:bodyPr>
          <a:lstStyle/>
          <a:p>
            <a:r>
              <a:rPr lang="ru-RU" dirty="0" err="1"/>
              <a:t>Дәстүрлі</a:t>
            </a:r>
            <a:r>
              <a:rPr lang="ru-RU" dirty="0"/>
              <a:t> селекция</a:t>
            </a:r>
            <a:endParaRPr lang="en-US" dirty="0"/>
          </a:p>
        </p:txBody>
      </p:sp>
      <p:pic>
        <p:nvPicPr>
          <p:cNvPr id="6" name="Объект 3"/>
          <p:cNvPicPr>
            <a:picLocks noGrp="1" noChangeAspect="1"/>
          </p:cNvPicPr>
          <p:nvPr>
            <p:ph idx="1"/>
          </p:nvPr>
        </p:nvPicPr>
        <p:blipFill>
          <a:blip r:embed="rId2"/>
          <a:stretch>
            <a:fillRect/>
          </a:stretch>
        </p:blipFill>
        <p:spPr>
          <a:xfrm>
            <a:off x="883598" y="1834320"/>
            <a:ext cx="6103665" cy="3026970"/>
          </a:xfrm>
          <a:prstGeom prst="rect">
            <a:avLst/>
          </a:prstGeom>
        </p:spPr>
      </p:pic>
      <p:sp>
        <p:nvSpPr>
          <p:cNvPr id="8" name="Прямоугольник 7"/>
          <p:cNvSpPr/>
          <p:nvPr/>
        </p:nvSpPr>
        <p:spPr>
          <a:xfrm>
            <a:off x="691094" y="5155568"/>
            <a:ext cx="4732421" cy="1200329"/>
          </a:xfrm>
          <a:prstGeom prst="rect">
            <a:avLst/>
          </a:prstGeom>
        </p:spPr>
        <p:txBody>
          <a:bodyPr wrap="square">
            <a:spAutoFit/>
          </a:bodyPr>
          <a:lstStyle/>
          <a:p>
            <a:pPr marL="285750" indent="-285750">
              <a:buFont typeface="Arial" panose="020B0604020202020204" pitchFamily="34" charset="0"/>
              <a:buChar char="•"/>
            </a:pPr>
            <a:r>
              <a:rPr lang="ru-RU" dirty="0" err="1"/>
              <a:t>Түр</a:t>
            </a:r>
            <a:r>
              <a:rPr lang="ru-RU" dirty="0"/>
              <a:t> </a:t>
            </a:r>
            <a:r>
              <a:rPr lang="ru-RU" dirty="0" err="1"/>
              <a:t>аралық</a:t>
            </a:r>
            <a:r>
              <a:rPr lang="ru-RU" dirty="0"/>
              <a:t> </a:t>
            </a:r>
            <a:r>
              <a:rPr lang="ru-RU" dirty="0" err="1"/>
              <a:t>будандастыру</a:t>
            </a:r>
            <a:r>
              <a:rPr lang="ru-RU" dirty="0"/>
              <a:t> </a:t>
            </a:r>
            <a:r>
              <a:rPr lang="ru-RU" dirty="0" err="1"/>
              <a:t>кедергілер</a:t>
            </a:r>
            <a:endParaRPr lang="ru-RU" dirty="0"/>
          </a:p>
          <a:p>
            <a:pPr marL="285750" indent="-285750">
              <a:buFont typeface="Arial" panose="020B0604020202020204" pitchFamily="34" charset="0"/>
              <a:buChar char="•"/>
            </a:pPr>
            <a:r>
              <a:rPr lang="ru-RU" dirty="0" err="1"/>
              <a:t>Зиянды</a:t>
            </a:r>
            <a:r>
              <a:rPr lang="ru-RU" dirty="0"/>
              <a:t> </a:t>
            </a:r>
            <a:r>
              <a:rPr lang="ru-RU" dirty="0" err="1"/>
              <a:t>ілеспе</a:t>
            </a:r>
            <a:r>
              <a:rPr lang="ru-RU" dirty="0"/>
              <a:t> </a:t>
            </a:r>
            <a:r>
              <a:rPr lang="ru-RU" dirty="0" err="1"/>
              <a:t>қасиеттерден</a:t>
            </a:r>
            <a:r>
              <a:rPr lang="ru-RU" dirty="0"/>
              <a:t> </a:t>
            </a:r>
            <a:r>
              <a:rPr lang="ru-RU" dirty="0" err="1"/>
              <a:t>құтылудың</a:t>
            </a:r>
            <a:r>
              <a:rPr lang="ru-RU" dirty="0"/>
              <a:t> </a:t>
            </a:r>
            <a:r>
              <a:rPr lang="ru-RU" dirty="0" err="1"/>
              <a:t>қиындығы</a:t>
            </a:r>
            <a:endParaRPr lang="ru-RU" dirty="0"/>
          </a:p>
          <a:p>
            <a:pPr marL="285750" indent="-285750">
              <a:buFont typeface="Arial" panose="020B0604020202020204" pitchFamily="34" charset="0"/>
              <a:buChar char="•"/>
            </a:pPr>
            <a:r>
              <a:rPr lang="ru-RU" dirty="0" err="1"/>
              <a:t>Уақыт</a:t>
            </a:r>
            <a:endParaRPr lang="ru-RU" dirty="0"/>
          </a:p>
        </p:txBody>
      </p:sp>
      <p:sp>
        <p:nvSpPr>
          <p:cNvPr id="9" name="Заголовок 1"/>
          <p:cNvSpPr txBox="1">
            <a:spLocks/>
          </p:cNvSpPr>
          <p:nvPr/>
        </p:nvSpPr>
        <p:spPr>
          <a:xfrm>
            <a:off x="6808083" y="351322"/>
            <a:ext cx="4394255"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ru-RU" dirty="0" err="1"/>
              <a:t>Генетикалық</a:t>
            </a:r>
            <a:r>
              <a:rPr lang="ru-RU" dirty="0"/>
              <a:t> инженерия</a:t>
            </a:r>
            <a:endParaRPr lang="en-US" dirty="0"/>
          </a:p>
        </p:txBody>
      </p:sp>
      <p:sp>
        <p:nvSpPr>
          <p:cNvPr id="10" name="Овал 9"/>
          <p:cNvSpPr/>
          <p:nvPr/>
        </p:nvSpPr>
        <p:spPr>
          <a:xfrm>
            <a:off x="7187009" y="2113257"/>
            <a:ext cx="1080120"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7240641" y="3589421"/>
            <a:ext cx="1080120"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8645171" y="3576845"/>
            <a:ext cx="1080120" cy="7920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 стрелкой 12"/>
          <p:cNvCxnSpPr>
            <a:stCxn id="10" idx="4"/>
          </p:cNvCxnSpPr>
          <p:nvPr/>
        </p:nvCxnSpPr>
        <p:spPr>
          <a:xfrm>
            <a:off x="7727069" y="2905345"/>
            <a:ext cx="0" cy="6503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a:stCxn id="16" idx="7"/>
          </p:cNvCxnSpPr>
          <p:nvPr/>
        </p:nvCxnSpPr>
        <p:spPr>
          <a:xfrm flipH="1">
            <a:off x="9095221" y="3175952"/>
            <a:ext cx="63647" cy="3797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Овал 14"/>
          <p:cNvSpPr/>
          <p:nvPr/>
        </p:nvSpPr>
        <p:spPr>
          <a:xfrm>
            <a:off x="7637059" y="3154694"/>
            <a:ext cx="180020" cy="145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9005211" y="3154694"/>
            <a:ext cx="180020" cy="1451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Прямая со стрелкой 16"/>
          <p:cNvCxnSpPr/>
          <p:nvPr/>
        </p:nvCxnSpPr>
        <p:spPr>
          <a:xfrm>
            <a:off x="7979097" y="3154694"/>
            <a:ext cx="102611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41675" y="3220089"/>
            <a:ext cx="2894484" cy="369332"/>
          </a:xfrm>
          <a:prstGeom prst="rect">
            <a:avLst/>
          </a:prstGeom>
          <a:noFill/>
        </p:spPr>
        <p:txBody>
          <a:bodyPr wrap="square" rtlCol="0">
            <a:spAutoFit/>
          </a:bodyPr>
          <a:lstStyle/>
          <a:p>
            <a:r>
              <a:rPr lang="ru-RU" dirty="0"/>
              <a:t>ген</a:t>
            </a:r>
          </a:p>
        </p:txBody>
      </p:sp>
      <p:sp>
        <p:nvSpPr>
          <p:cNvPr id="19" name="Прямоугольник 18"/>
          <p:cNvSpPr/>
          <p:nvPr/>
        </p:nvSpPr>
        <p:spPr>
          <a:xfrm>
            <a:off x="8320762" y="2905345"/>
            <a:ext cx="85696" cy="32518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0" name="Прямая со стрелкой 19"/>
          <p:cNvCxnSpPr>
            <a:endCxn id="19" idx="0"/>
          </p:cNvCxnSpPr>
          <p:nvPr/>
        </p:nvCxnSpPr>
        <p:spPr>
          <a:xfrm flipH="1">
            <a:off x="8363610" y="2581309"/>
            <a:ext cx="821621" cy="3240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Прямоугольник 20"/>
          <p:cNvSpPr/>
          <p:nvPr/>
        </p:nvSpPr>
        <p:spPr>
          <a:xfrm>
            <a:off x="8915201" y="1951467"/>
            <a:ext cx="810090" cy="72008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6047221" y="5409832"/>
            <a:ext cx="6096000" cy="646331"/>
          </a:xfrm>
          <a:prstGeom prst="rect">
            <a:avLst/>
          </a:prstGeom>
        </p:spPr>
        <p:txBody>
          <a:bodyPr>
            <a:spAutoFit/>
          </a:bodyPr>
          <a:lstStyle/>
          <a:p>
            <a:pPr marL="285750" indent="-285750">
              <a:buFont typeface="Arial" panose="020B0604020202020204" pitchFamily="34" charset="0"/>
              <a:buChar char="•"/>
            </a:pPr>
            <a:r>
              <a:rPr lang="ru-RU" dirty="0"/>
              <a:t> </a:t>
            </a:r>
            <a:r>
              <a:rPr lang="ru-RU" dirty="0" err="1"/>
              <a:t>Бірнеше</a:t>
            </a:r>
            <a:r>
              <a:rPr lang="ru-RU" dirty="0"/>
              <a:t> </a:t>
            </a:r>
            <a:r>
              <a:rPr lang="ru-RU" dirty="0" err="1"/>
              <a:t>мақсатты</a:t>
            </a:r>
            <a:r>
              <a:rPr lang="ru-RU" dirty="0"/>
              <a:t> </a:t>
            </a:r>
            <a:r>
              <a:rPr lang="ru-RU" dirty="0" err="1"/>
              <a:t>гендерді</a:t>
            </a:r>
            <a:r>
              <a:rPr lang="ru-RU" dirty="0"/>
              <a:t> </a:t>
            </a:r>
            <a:r>
              <a:rPr lang="ru-RU" dirty="0" err="1"/>
              <a:t>енгізу</a:t>
            </a:r>
            <a:endParaRPr lang="ru-RU" dirty="0"/>
          </a:p>
          <a:p>
            <a:pPr marL="285750" indent="-285750">
              <a:buFont typeface="Arial" panose="020B0604020202020204" pitchFamily="34" charset="0"/>
              <a:buChar char="•"/>
            </a:pPr>
            <a:r>
              <a:rPr lang="ru-RU" dirty="0" err="1"/>
              <a:t>Сіз</a:t>
            </a:r>
            <a:r>
              <a:rPr lang="ru-RU" dirty="0"/>
              <a:t> </a:t>
            </a:r>
            <a:r>
              <a:rPr lang="ru-RU" dirty="0" err="1"/>
              <a:t>өзіңіздің</a:t>
            </a:r>
            <a:r>
              <a:rPr lang="ru-RU" dirty="0"/>
              <a:t> </a:t>
            </a:r>
            <a:r>
              <a:rPr lang="ru-RU" dirty="0" err="1"/>
              <a:t>гендеріңізді</a:t>
            </a:r>
            <a:r>
              <a:rPr lang="ru-RU" dirty="0"/>
              <a:t> де </a:t>
            </a:r>
            <a:r>
              <a:rPr lang="ru-RU" dirty="0" err="1"/>
              <a:t>өшіре</a:t>
            </a:r>
            <a:r>
              <a:rPr lang="ru-RU" dirty="0"/>
              <a:t> </a:t>
            </a:r>
            <a:r>
              <a:rPr lang="ru-RU" dirty="0" err="1"/>
              <a:t>аласыз</a:t>
            </a:r>
            <a:endParaRPr lang="ru-RU" dirty="0"/>
          </a:p>
        </p:txBody>
      </p:sp>
    </p:spTree>
    <p:extLst>
      <p:ext uri="{BB962C8B-B14F-4D97-AF65-F5344CB8AC3E}">
        <p14:creationId xmlns:p14="http://schemas.microsoft.com/office/powerpoint/2010/main" val="2185513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3179" y="836355"/>
            <a:ext cx="4428924" cy="1072655"/>
          </a:xfrm>
        </p:spPr>
        <p:txBody>
          <a:bodyPr>
            <a:normAutofit fontScale="90000"/>
          </a:bodyPr>
          <a:lstStyle/>
          <a:p>
            <a:r>
              <a:rPr lang="ru-RU" dirty="0" err="1"/>
              <a:t>Вирусқа</a:t>
            </a:r>
            <a:r>
              <a:rPr lang="ru-RU" dirty="0"/>
              <a:t> </a:t>
            </a:r>
            <a:r>
              <a:rPr lang="ru-RU" dirty="0" err="1"/>
              <a:t>төзімділік</a:t>
            </a:r>
            <a:endParaRPr lang="en-US" dirty="0"/>
          </a:p>
        </p:txBody>
      </p:sp>
      <p:sp>
        <p:nvSpPr>
          <p:cNvPr id="3" name="Объект 2"/>
          <p:cNvSpPr>
            <a:spLocks noGrp="1"/>
          </p:cNvSpPr>
          <p:nvPr>
            <p:ph idx="1"/>
          </p:nvPr>
        </p:nvSpPr>
        <p:spPr>
          <a:xfrm>
            <a:off x="723179" y="2852759"/>
            <a:ext cx="3223180" cy="3101983"/>
          </a:xfrm>
        </p:spPr>
        <p:txBody>
          <a:bodyPr>
            <a:normAutofit fontScale="92500"/>
          </a:bodyPr>
          <a:lstStyle/>
          <a:p>
            <a:r>
              <a:rPr lang="ru-RU" sz="2400" b="1" dirty="0"/>
              <a:t>Трансген</a:t>
            </a:r>
            <a:r>
              <a:rPr lang="ru-RU" sz="2400" dirty="0"/>
              <a:t>: </a:t>
            </a:r>
            <a:r>
              <a:rPr lang="ru-RU" sz="2400" dirty="0" err="1"/>
              <a:t>өнімі</a:t>
            </a:r>
            <a:r>
              <a:rPr lang="ru-RU" sz="2400" dirty="0"/>
              <a:t> РНҚ </a:t>
            </a:r>
            <a:r>
              <a:rPr lang="ru-RU" sz="2400" dirty="0" err="1"/>
              <a:t>интерференциялық</a:t>
            </a:r>
            <a:r>
              <a:rPr lang="ru-RU" sz="2400" dirty="0"/>
              <a:t> </a:t>
            </a:r>
            <a:r>
              <a:rPr lang="ru-RU" sz="2400" dirty="0" err="1"/>
              <a:t>жүйесімен</a:t>
            </a:r>
            <a:r>
              <a:rPr lang="ru-RU" sz="2400" dirty="0"/>
              <a:t> </a:t>
            </a:r>
            <a:r>
              <a:rPr lang="ru-RU" sz="2400" dirty="0" err="1"/>
              <a:t>қоздырылатын</a:t>
            </a:r>
            <a:r>
              <a:rPr lang="ru-RU" sz="2400" dirty="0"/>
              <a:t> вирус </a:t>
            </a:r>
            <a:r>
              <a:rPr lang="ru-RU" sz="2400" dirty="0" err="1"/>
              <a:t>қабықшасының</a:t>
            </a:r>
            <a:r>
              <a:rPr lang="ru-RU" sz="2400" dirty="0"/>
              <a:t> </a:t>
            </a:r>
            <a:r>
              <a:rPr lang="ru-RU" sz="2400" dirty="0" err="1"/>
              <a:t>гендері</a:t>
            </a:r>
            <a:r>
              <a:rPr lang="ru-RU" sz="2400" dirty="0"/>
              <a:t> </a:t>
            </a:r>
            <a:r>
              <a:rPr lang="ru-RU" sz="2400" dirty="0" err="1"/>
              <a:t>немесе</a:t>
            </a:r>
            <a:r>
              <a:rPr lang="ru-RU" sz="2400" dirty="0"/>
              <a:t> </a:t>
            </a:r>
            <a:r>
              <a:rPr lang="ru-RU" sz="2400" dirty="0" err="1"/>
              <a:t>вирустық</a:t>
            </a:r>
            <a:r>
              <a:rPr lang="ru-RU" sz="2400" dirty="0"/>
              <a:t> </a:t>
            </a:r>
            <a:r>
              <a:rPr lang="ru-RU" sz="2400" dirty="0" err="1"/>
              <a:t>ферменттер</a:t>
            </a:r>
            <a:endParaRPr lang="ru-RU" sz="2400" dirty="0"/>
          </a:p>
          <a:p>
            <a:r>
              <a:rPr lang="ru-RU" sz="2400" dirty="0"/>
              <a:t>ГМО папайя, ГМО </a:t>
            </a:r>
            <a:r>
              <a:rPr lang="ru-RU" sz="2400" dirty="0" err="1"/>
              <a:t>картоп</a:t>
            </a:r>
            <a:endParaRPr lang="en-US" dirty="0"/>
          </a:p>
        </p:txBody>
      </p:sp>
      <p:sp>
        <p:nvSpPr>
          <p:cNvPr id="5" name="Заголовок 1"/>
          <p:cNvSpPr txBox="1">
            <a:spLocks/>
          </p:cNvSpPr>
          <p:nvPr/>
        </p:nvSpPr>
        <p:spPr>
          <a:xfrm>
            <a:off x="5997678" y="836355"/>
            <a:ext cx="5722373" cy="1072655"/>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975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ru-RU" dirty="0" err="1"/>
              <a:t>Гербицидтерге</a:t>
            </a:r>
            <a:r>
              <a:rPr lang="ru-RU" dirty="0"/>
              <a:t> </a:t>
            </a:r>
            <a:r>
              <a:rPr lang="ru-RU" dirty="0" err="1"/>
              <a:t>Төзімділік</a:t>
            </a:r>
            <a:endParaRPr lang="en-US" dirty="0"/>
          </a:p>
        </p:txBody>
      </p:sp>
      <p:sp>
        <p:nvSpPr>
          <p:cNvPr id="6" name="Прямоугольник 5"/>
          <p:cNvSpPr/>
          <p:nvPr/>
        </p:nvSpPr>
        <p:spPr>
          <a:xfrm>
            <a:off x="4700978" y="2695590"/>
            <a:ext cx="4331369" cy="3693319"/>
          </a:xfrm>
          <a:prstGeom prst="rect">
            <a:avLst/>
          </a:prstGeom>
        </p:spPr>
        <p:txBody>
          <a:bodyPr wrap="square">
            <a:spAutoFit/>
          </a:bodyPr>
          <a:lstStyle/>
          <a:p>
            <a:pPr marL="285750" indent="-285750">
              <a:buFont typeface="Arial" panose="020B0604020202020204" pitchFamily="34" charset="0"/>
              <a:buChar char="•"/>
            </a:pPr>
            <a:r>
              <a:rPr lang="ru-RU" dirty="0" err="1"/>
              <a:t>мақсатты</a:t>
            </a:r>
            <a:r>
              <a:rPr lang="ru-RU" dirty="0"/>
              <a:t> </a:t>
            </a:r>
            <a:r>
              <a:rPr lang="ru-RU" dirty="0" err="1"/>
              <a:t>ақуыздың</a:t>
            </a:r>
            <a:r>
              <a:rPr lang="ru-RU" dirty="0"/>
              <a:t> </a:t>
            </a:r>
            <a:r>
              <a:rPr lang="ru-RU" dirty="0" err="1"/>
              <a:t>мутациясы</a:t>
            </a:r>
            <a:r>
              <a:rPr lang="ru-RU" dirty="0"/>
              <a:t> (</a:t>
            </a:r>
            <a:r>
              <a:rPr lang="ru-RU" dirty="0" err="1"/>
              <a:t>глиофосфат</a:t>
            </a:r>
            <a:r>
              <a:rPr lang="ru-RU" dirty="0"/>
              <a:t>, </a:t>
            </a:r>
            <a:r>
              <a:rPr lang="ru-RU" dirty="0" err="1"/>
              <a:t>сульфонилмочевина</a:t>
            </a:r>
            <a:r>
              <a:rPr lang="ru-RU" dirty="0"/>
              <a:t>, </a:t>
            </a:r>
            <a:r>
              <a:rPr lang="ru-RU" dirty="0" err="1"/>
              <a:t>имидозолион</a:t>
            </a:r>
            <a:r>
              <a:rPr lang="ru-RU" dirty="0"/>
              <a:t>)</a:t>
            </a:r>
          </a:p>
          <a:p>
            <a:pPr marL="285750" indent="-285750">
              <a:buFont typeface="Arial" panose="020B0604020202020204" pitchFamily="34" charset="0"/>
              <a:buChar char="•"/>
            </a:pPr>
            <a:r>
              <a:rPr lang="ru-RU" dirty="0" err="1"/>
              <a:t>гербицидті</a:t>
            </a:r>
            <a:r>
              <a:rPr lang="ru-RU" dirty="0"/>
              <a:t> </a:t>
            </a:r>
            <a:r>
              <a:rPr lang="ru-RU" dirty="0" err="1"/>
              <a:t>залалсыздандыру</a:t>
            </a:r>
            <a:r>
              <a:rPr lang="ru-RU" dirty="0"/>
              <a:t> (аммоний </a:t>
            </a:r>
            <a:r>
              <a:rPr lang="ru-RU" dirty="0" err="1"/>
              <a:t>глюфозинаты</a:t>
            </a:r>
            <a:r>
              <a:rPr lang="ru-RU" dirty="0"/>
              <a:t>)</a:t>
            </a:r>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r>
              <a:rPr lang="ru-RU" dirty="0"/>
              <a:t>ГМО СОЯ – </a:t>
            </a:r>
            <a:r>
              <a:rPr lang="ru-RU" dirty="0" err="1"/>
              <a:t>глиофосфатқа</a:t>
            </a:r>
            <a:r>
              <a:rPr lang="ru-RU" dirty="0"/>
              <a:t> </a:t>
            </a:r>
            <a:r>
              <a:rPr lang="ru-RU" dirty="0" err="1"/>
              <a:t>төзімділік</a:t>
            </a:r>
            <a:r>
              <a:rPr lang="ru-RU" dirty="0"/>
              <a:t>. </a:t>
            </a:r>
            <a:r>
              <a:rPr lang="ru-RU" dirty="0" err="1"/>
              <a:t>Арамшөптермен</a:t>
            </a:r>
            <a:r>
              <a:rPr lang="ru-RU" dirty="0"/>
              <a:t> </a:t>
            </a:r>
            <a:r>
              <a:rPr lang="ru-RU" dirty="0" err="1"/>
              <a:t>жақсы</a:t>
            </a:r>
            <a:r>
              <a:rPr lang="ru-RU" dirty="0"/>
              <a:t> </a:t>
            </a:r>
            <a:r>
              <a:rPr lang="ru-RU" dirty="0" err="1"/>
              <a:t>өспейді</a:t>
            </a:r>
            <a:r>
              <a:rPr lang="ru-RU" dirty="0"/>
              <a:t>. </a:t>
            </a:r>
            <a:r>
              <a:rPr lang="ru-RU" dirty="0" err="1"/>
              <a:t>Мақсатты</a:t>
            </a:r>
            <a:r>
              <a:rPr lang="ru-RU" dirty="0"/>
              <a:t> </a:t>
            </a:r>
            <a:r>
              <a:rPr lang="ru-RU" dirty="0" err="1"/>
              <a:t>ферментке</a:t>
            </a:r>
            <a:r>
              <a:rPr lang="ru-RU" dirty="0"/>
              <a:t> </a:t>
            </a:r>
            <a:r>
              <a:rPr lang="ru-RU" dirty="0" err="1"/>
              <a:t>арналған</a:t>
            </a:r>
            <a:r>
              <a:rPr lang="ru-RU" dirty="0"/>
              <a:t> </a:t>
            </a:r>
            <a:r>
              <a:rPr lang="ru-RU" dirty="0" err="1"/>
              <a:t>мутантты</a:t>
            </a:r>
            <a:r>
              <a:rPr lang="ru-RU" dirty="0"/>
              <a:t> </a:t>
            </a:r>
            <a:r>
              <a:rPr lang="ru-RU" dirty="0" err="1"/>
              <a:t>бактериялық</a:t>
            </a:r>
            <a:r>
              <a:rPr lang="ru-RU" dirty="0"/>
              <a:t> ген </a:t>
            </a:r>
            <a:r>
              <a:rPr lang="ru-RU" dirty="0" err="1"/>
              <a:t>енгізілген</a:t>
            </a:r>
            <a:r>
              <a:rPr lang="ru-RU" dirty="0"/>
              <a:t>. </a:t>
            </a:r>
            <a:r>
              <a:rPr lang="ru-RU" dirty="0" err="1"/>
              <a:t>Глиофосфат</a:t>
            </a:r>
            <a:r>
              <a:rPr lang="ru-RU" dirty="0"/>
              <a:t> </a:t>
            </a:r>
            <a:r>
              <a:rPr lang="ru-RU" dirty="0" err="1"/>
              <a:t>адамға</a:t>
            </a:r>
            <a:r>
              <a:rPr lang="ru-RU" dirty="0"/>
              <a:t> </a:t>
            </a:r>
            <a:r>
              <a:rPr lang="ru-RU" dirty="0" err="1"/>
              <a:t>зиянсыз</a:t>
            </a:r>
            <a:r>
              <a:rPr lang="ru-RU" dirty="0"/>
              <a:t> </a:t>
            </a:r>
            <a:r>
              <a:rPr lang="ru-RU" dirty="0" err="1"/>
              <a:t>және</a:t>
            </a:r>
            <a:r>
              <a:rPr lang="ru-RU" dirty="0"/>
              <a:t> тез </a:t>
            </a:r>
            <a:r>
              <a:rPr lang="ru-RU" dirty="0" err="1"/>
              <a:t>ыдырайды</a:t>
            </a:r>
            <a:r>
              <a:rPr lang="ru-RU" dirty="0"/>
              <a:t>. </a:t>
            </a:r>
            <a:r>
              <a:rPr lang="ru-RU" dirty="0" err="1"/>
              <a:t>Мутантты</a:t>
            </a:r>
            <a:r>
              <a:rPr lang="ru-RU" dirty="0"/>
              <a:t> фермент </a:t>
            </a:r>
            <a:r>
              <a:rPr lang="ru-RU" dirty="0" err="1"/>
              <a:t>қорытылады</a:t>
            </a:r>
            <a:r>
              <a:rPr lang="ru-RU" dirty="0"/>
              <a:t>.</a:t>
            </a:r>
          </a:p>
        </p:txBody>
      </p:sp>
      <p:pic>
        <p:nvPicPr>
          <p:cNvPr id="7" name="Рисунок 6"/>
          <p:cNvPicPr>
            <a:picLocks noChangeAspect="1"/>
          </p:cNvPicPr>
          <p:nvPr/>
        </p:nvPicPr>
        <p:blipFill>
          <a:blip r:embed="rId2"/>
          <a:stretch>
            <a:fillRect/>
          </a:stretch>
        </p:blipFill>
        <p:spPr>
          <a:xfrm>
            <a:off x="9164346" y="2591548"/>
            <a:ext cx="2438235" cy="3624404"/>
          </a:xfrm>
          <a:prstGeom prst="rect">
            <a:avLst/>
          </a:prstGeom>
        </p:spPr>
      </p:pic>
    </p:spTree>
    <p:extLst>
      <p:ext uri="{BB962C8B-B14F-4D97-AF65-F5344CB8AC3E}">
        <p14:creationId xmlns:p14="http://schemas.microsoft.com/office/powerpoint/2010/main" val="2496699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661220" y="435920"/>
            <a:ext cx="4589205" cy="1938076"/>
          </a:xfrm>
        </p:spPr>
        <p:txBody>
          <a:bodyPr>
            <a:normAutofit/>
          </a:bodyPr>
          <a:lstStyle/>
          <a:p>
            <a:r>
              <a:rPr lang="ru-RU" sz="5400" dirty="0"/>
              <a:t>Биопестициды</a:t>
            </a:r>
            <a:endParaRPr lang="en-US" sz="5400" dirty="0"/>
          </a:p>
        </p:txBody>
      </p:sp>
      <p:sp>
        <p:nvSpPr>
          <p:cNvPr id="3" name="Объект 2"/>
          <p:cNvSpPr>
            <a:spLocks noGrp="1"/>
          </p:cNvSpPr>
          <p:nvPr>
            <p:ph idx="1"/>
          </p:nvPr>
        </p:nvSpPr>
        <p:spPr>
          <a:xfrm>
            <a:off x="658172" y="2163092"/>
            <a:ext cx="4313902" cy="4013865"/>
          </a:xfrm>
        </p:spPr>
        <p:txBody>
          <a:bodyPr>
            <a:normAutofit/>
          </a:bodyPr>
          <a:lstStyle/>
          <a:p>
            <a:r>
              <a:rPr lang="en-US" sz="1800" dirty="0" err="1"/>
              <a:t>Bt</a:t>
            </a:r>
            <a:r>
              <a:rPr lang="en-US" sz="1800" dirty="0"/>
              <a:t> </a:t>
            </a:r>
            <a:r>
              <a:rPr lang="kk-KZ" sz="1800" dirty="0"/>
              <a:t>токсиндері: </a:t>
            </a:r>
            <a:r>
              <a:rPr lang="en-US" sz="1800" dirty="0"/>
              <a:t>Bacillus thuringiensis </a:t>
            </a:r>
            <a:r>
              <a:rPr lang="kk-KZ" sz="1800" dirty="0"/>
              <a:t>токсиндерінің жоғары спецификалық тұқымдасы (кем дегенде тапсырысқа дейін) - жәндіктердің асқазан-ішек жолдарында </a:t>
            </a:r>
            <a:r>
              <a:rPr lang="kk-KZ" sz="1800" dirty="0" err="1"/>
              <a:t>белсендіріледі</a:t>
            </a:r>
            <a:r>
              <a:rPr lang="kk-KZ" sz="1800" dirty="0"/>
              <a:t>, жасуша рецепторларына қосылып, тесіктердің пайда болуына себеп болады. Адамдарға зиянсыз.</a:t>
            </a:r>
          </a:p>
          <a:p>
            <a:r>
              <a:rPr lang="kk-KZ" sz="1800" dirty="0" err="1"/>
              <a:t>Фотосезімтал</a:t>
            </a:r>
            <a:r>
              <a:rPr lang="kk-KZ" sz="1800" dirty="0"/>
              <a:t> </a:t>
            </a:r>
            <a:r>
              <a:rPr lang="kk-KZ" sz="1800" dirty="0" err="1"/>
              <a:t>промоторы</a:t>
            </a:r>
            <a:r>
              <a:rPr lang="kk-KZ" sz="1800" dirty="0"/>
              <a:t> бар </a:t>
            </a:r>
            <a:r>
              <a:rPr lang="kk-KZ" sz="1800" dirty="0" err="1"/>
              <a:t>трнансген</a:t>
            </a:r>
            <a:r>
              <a:rPr lang="kk-KZ" sz="1800" dirty="0"/>
              <a:t> (көрініс түйнектерге қарағанда жапырақтарда жоғары болады). Түйнектерде: 1 г түйнектерге 0,09 </a:t>
            </a:r>
            <a:r>
              <a:rPr lang="kk-KZ" sz="1800" dirty="0" err="1"/>
              <a:t>мкг</a:t>
            </a:r>
            <a:endParaRPr lang="kk-KZ" sz="1800" dirty="0"/>
          </a:p>
          <a:p>
            <a:r>
              <a:rPr lang="kk-KZ" sz="1800" dirty="0"/>
              <a:t>ГМО жүгері, ГМО мақта, ГМО картоп</a:t>
            </a:r>
            <a:endParaRPr lang="ru-RU" sz="1800" dirty="0"/>
          </a:p>
        </p:txBody>
      </p:sp>
      <p:pic>
        <p:nvPicPr>
          <p:cNvPr id="4" name="Рисунок 3" descr="Изображение выглядит как гусеница, насекомое, личинка, на открытом воздухе&#10;&#10;Автоматически созданное описание"/>
          <p:cNvPicPr>
            <a:picLocks noChangeAspect="1"/>
          </p:cNvPicPr>
          <p:nvPr/>
        </p:nvPicPr>
        <p:blipFill>
          <a:blip r:embed="rId2"/>
          <a:srcRect t="13253" r="-1" b="1080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Рисунок 4" descr="Изображение выглядит как беспозвоночный, насекомое, жук, вредное насекомое&#10;&#10;Автоматически созданное описание"/>
          <p:cNvPicPr>
            <a:picLocks noChangeAspect="1"/>
          </p:cNvPicPr>
          <p:nvPr/>
        </p:nvPicPr>
        <p:blipFill>
          <a:blip r:embed="rId3"/>
          <a:srcRect t="12724" b="5507"/>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818762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A4D766-41DB-17C1-FE17-4251D5E2DDDA}"/>
              </a:ext>
            </a:extLst>
          </p:cNvPr>
          <p:cNvSpPr>
            <a:spLocks noGrp="1"/>
          </p:cNvSpPr>
          <p:nvPr>
            <p:ph type="title"/>
          </p:nvPr>
        </p:nvSpPr>
        <p:spPr>
          <a:xfrm>
            <a:off x="3381375" y="0"/>
            <a:ext cx="5114925" cy="1082675"/>
          </a:xfrm>
        </p:spPr>
        <p:txBody>
          <a:bodyPr rtlCol="0">
            <a:normAutofit fontScale="90000"/>
          </a:bodyPr>
          <a:lstStyle/>
          <a:p>
            <a:pPr fontAlgn="auto">
              <a:spcAft>
                <a:spcPts val="0"/>
              </a:spcAft>
              <a:defRPr/>
            </a:pPr>
            <a:r>
              <a:rPr lang="ru-RU" sz="4800" dirty="0">
                <a:solidFill>
                  <a:schemeClr val="accent1">
                    <a:lumMod val="50000"/>
                  </a:schemeClr>
                </a:solidFill>
              </a:rPr>
              <a:t>..</a:t>
            </a:r>
            <a:r>
              <a:rPr lang="ru-RU" sz="4800" dirty="0" err="1">
                <a:solidFill>
                  <a:schemeClr val="accent1">
                    <a:lumMod val="50000"/>
                  </a:schemeClr>
                </a:solidFill>
              </a:rPr>
              <a:t>Агробактериялар</a:t>
            </a:r>
            <a:r>
              <a:rPr lang="ru-RU" sz="4800" dirty="0">
                <a:solidFill>
                  <a:schemeClr val="accent1">
                    <a:lumMod val="50000"/>
                  </a:schemeClr>
                </a:solidFill>
              </a:rPr>
              <a:t>..</a:t>
            </a:r>
          </a:p>
        </p:txBody>
      </p:sp>
      <p:sp>
        <p:nvSpPr>
          <p:cNvPr id="3" name="Содержимое 2">
            <a:extLst>
              <a:ext uri="{FF2B5EF4-FFF2-40B4-BE49-F238E27FC236}">
                <a16:creationId xmlns:a16="http://schemas.microsoft.com/office/drawing/2014/main" id="{885B6524-8832-03CD-2F4F-438CB4B3D346}"/>
              </a:ext>
            </a:extLst>
          </p:cNvPr>
          <p:cNvSpPr>
            <a:spLocks noGrp="1"/>
          </p:cNvSpPr>
          <p:nvPr>
            <p:ph sz="quarter" idx="1"/>
          </p:nvPr>
        </p:nvSpPr>
        <p:spPr>
          <a:xfrm>
            <a:off x="1114425" y="828675"/>
            <a:ext cx="9391650" cy="2357438"/>
          </a:xfrm>
        </p:spPr>
        <p:txBody>
          <a:bodyPr rtlCol="0">
            <a:normAutofit fontScale="92500"/>
          </a:bodyPr>
          <a:lstStyle/>
          <a:p>
            <a:pPr fontAlgn="auto">
              <a:spcAft>
                <a:spcPts val="0"/>
              </a:spcAft>
              <a:defRPr/>
            </a:pPr>
            <a:r>
              <a:rPr lang="ru-RU" b="1" i="1" dirty="0">
                <a:solidFill>
                  <a:schemeClr val="accent1">
                    <a:lumMod val="50000"/>
                  </a:schemeClr>
                </a:solidFill>
              </a:rPr>
              <a:t>Rhizobium radiobacter</a:t>
            </a:r>
            <a:r>
              <a:rPr lang="ru-RU" dirty="0">
                <a:solidFill>
                  <a:schemeClr val="accent1">
                    <a:lumMod val="50000"/>
                  </a:schemeClr>
                </a:solidFill>
              </a:rPr>
              <a:t>  ( </a:t>
            </a:r>
            <a:r>
              <a:rPr lang="ru-RU" b="1" i="1" dirty="0">
                <a:solidFill>
                  <a:schemeClr val="accent1">
                    <a:lumMod val="50000"/>
                  </a:schemeClr>
                </a:solidFill>
              </a:rPr>
              <a:t>Agrobacterium tumefaciens</a:t>
            </a:r>
            <a:r>
              <a:rPr lang="ru-RU" dirty="0">
                <a:solidFill>
                  <a:schemeClr val="accent1">
                    <a:lumMod val="50000"/>
                  </a:schemeClr>
                </a:solidFill>
              </a:rPr>
              <a:t>) —</a:t>
            </a:r>
            <a:r>
              <a:rPr lang="en-US" dirty="0">
                <a:solidFill>
                  <a:schemeClr val="accent1">
                    <a:lumMod val="50000"/>
                  </a:schemeClr>
                </a:solidFill>
              </a:rPr>
              <a:t>Rhizobium</a:t>
            </a:r>
            <a:r>
              <a:rPr lang="kk-KZ" dirty="0">
                <a:solidFill>
                  <a:schemeClr val="accent1">
                    <a:lumMod val="50000"/>
                  </a:schemeClr>
                </a:solidFill>
              </a:rPr>
              <a:t> туысына жататын таяқша пішінді, грамм теріс, шартты аэробты топырақ бактериялары</a:t>
            </a:r>
            <a:r>
              <a:rPr lang="ru-RU" dirty="0">
                <a:solidFill>
                  <a:schemeClr val="accent1">
                    <a:lumMod val="50000"/>
                  </a:schemeClr>
                </a:solidFill>
              </a:rPr>
              <a:t>. </a:t>
            </a:r>
            <a:r>
              <a:rPr lang="ru-RU" dirty="0" err="1">
                <a:solidFill>
                  <a:schemeClr val="accent1">
                    <a:lumMod val="50000"/>
                  </a:schemeClr>
                </a:solidFill>
              </a:rPr>
              <a:t>Қос</a:t>
            </a:r>
            <a:r>
              <a:rPr lang="ru-RU" dirty="0">
                <a:solidFill>
                  <a:schemeClr val="accent1">
                    <a:lumMod val="50000"/>
                  </a:schemeClr>
                </a:solidFill>
              </a:rPr>
              <a:t> </a:t>
            </a:r>
            <a:r>
              <a:rPr lang="ru-RU" dirty="0" err="1">
                <a:solidFill>
                  <a:schemeClr val="accent1">
                    <a:lumMod val="50000"/>
                  </a:schemeClr>
                </a:solidFill>
              </a:rPr>
              <a:t>жарнақты</a:t>
            </a:r>
            <a:r>
              <a:rPr lang="ru-RU" dirty="0">
                <a:solidFill>
                  <a:schemeClr val="accent1">
                    <a:lumMod val="50000"/>
                  </a:schemeClr>
                </a:solidFill>
              </a:rPr>
              <a:t> </a:t>
            </a:r>
            <a:r>
              <a:rPr lang="ru-RU" dirty="0" err="1">
                <a:solidFill>
                  <a:schemeClr val="accent1">
                    <a:lumMod val="50000"/>
                  </a:schemeClr>
                </a:solidFill>
              </a:rPr>
              <a:t>өсімдіктердің</a:t>
            </a:r>
            <a:r>
              <a:rPr lang="ru-RU" dirty="0">
                <a:solidFill>
                  <a:schemeClr val="accent1">
                    <a:lumMod val="50000"/>
                  </a:schemeClr>
                </a:solidFill>
              </a:rPr>
              <a:t> </a:t>
            </a:r>
            <a:r>
              <a:rPr lang="ru-RU" dirty="0" err="1">
                <a:solidFill>
                  <a:schemeClr val="accent1">
                    <a:lumMod val="50000"/>
                  </a:schemeClr>
                </a:solidFill>
              </a:rPr>
              <a:t>фитопатогені</a:t>
            </a:r>
            <a:r>
              <a:rPr lang="ru-RU" dirty="0">
                <a:solidFill>
                  <a:schemeClr val="accent1">
                    <a:lumMod val="50000"/>
                  </a:schemeClr>
                </a:solidFill>
              </a:rPr>
              <a:t>. </a:t>
            </a:r>
            <a:r>
              <a:rPr lang="ru-RU" dirty="0" err="1">
                <a:solidFill>
                  <a:schemeClr val="accent1">
                    <a:lumMod val="50000"/>
                  </a:schemeClr>
                </a:solidFill>
              </a:rPr>
              <a:t>Фитопатоген</a:t>
            </a:r>
            <a:r>
              <a:rPr lang="ru-RU" dirty="0">
                <a:solidFill>
                  <a:schemeClr val="accent1">
                    <a:lumMod val="50000"/>
                  </a:schemeClr>
                </a:solidFill>
              </a:rPr>
              <a:t> </a:t>
            </a:r>
            <a:r>
              <a:rPr lang="ru-RU" dirty="0" err="1">
                <a:solidFill>
                  <a:schemeClr val="accent1">
                    <a:lumMod val="50000"/>
                  </a:schemeClr>
                </a:solidFill>
              </a:rPr>
              <a:t>залалданған</a:t>
            </a:r>
            <a:r>
              <a:rPr lang="ru-RU" dirty="0">
                <a:solidFill>
                  <a:schemeClr val="accent1">
                    <a:lumMod val="50000"/>
                  </a:schemeClr>
                </a:solidFill>
              </a:rPr>
              <a:t> </a:t>
            </a:r>
            <a:r>
              <a:rPr lang="ru-RU" dirty="0" err="1">
                <a:solidFill>
                  <a:schemeClr val="accent1">
                    <a:lumMod val="50000"/>
                  </a:schemeClr>
                </a:solidFill>
              </a:rPr>
              <a:t>өсімдіктерде</a:t>
            </a:r>
            <a:r>
              <a:rPr lang="ru-RU" dirty="0">
                <a:solidFill>
                  <a:schemeClr val="accent1">
                    <a:lumMod val="50000"/>
                  </a:schemeClr>
                </a:solidFill>
              </a:rPr>
              <a:t> </a:t>
            </a:r>
            <a:r>
              <a:rPr lang="ru-RU" dirty="0" err="1">
                <a:solidFill>
                  <a:schemeClr val="accent1">
                    <a:lumMod val="50000"/>
                  </a:schemeClr>
                </a:solidFill>
              </a:rPr>
              <a:t>тәжді</a:t>
            </a:r>
            <a:r>
              <a:rPr lang="ru-RU" dirty="0">
                <a:solidFill>
                  <a:schemeClr val="accent1">
                    <a:lumMod val="50000"/>
                  </a:schemeClr>
                </a:solidFill>
              </a:rPr>
              <a:t> галл </a:t>
            </a:r>
            <a:r>
              <a:rPr lang="ru-RU" dirty="0" err="1">
                <a:solidFill>
                  <a:schemeClr val="accent1">
                    <a:lumMod val="50000"/>
                  </a:schemeClr>
                </a:solidFill>
              </a:rPr>
              <a:t>тудырады</a:t>
            </a:r>
            <a:r>
              <a:rPr lang="ru-RU" dirty="0">
                <a:solidFill>
                  <a:schemeClr val="accent1">
                    <a:lumMod val="50000"/>
                  </a:schemeClr>
                </a:solidFill>
              </a:rPr>
              <a:t>. </a:t>
            </a:r>
            <a:r>
              <a:rPr lang="ru-RU" dirty="0" err="1">
                <a:solidFill>
                  <a:schemeClr val="accent1">
                    <a:lumMod val="50000"/>
                  </a:schemeClr>
                </a:solidFill>
              </a:rPr>
              <a:t>Гендік</a:t>
            </a:r>
            <a:r>
              <a:rPr lang="ru-RU" dirty="0">
                <a:solidFill>
                  <a:schemeClr val="accent1">
                    <a:lumMod val="50000"/>
                  </a:schemeClr>
                </a:solidFill>
              </a:rPr>
              <a:t> </a:t>
            </a:r>
            <a:r>
              <a:rPr lang="ru-RU" dirty="0" err="1">
                <a:solidFill>
                  <a:schemeClr val="accent1">
                    <a:lumMod val="50000"/>
                  </a:schemeClr>
                </a:solidFill>
              </a:rPr>
              <a:t>инженерияда</a:t>
            </a:r>
            <a:r>
              <a:rPr lang="ru-RU" dirty="0">
                <a:solidFill>
                  <a:schemeClr val="accent1">
                    <a:lumMod val="50000"/>
                  </a:schemeClr>
                </a:solidFill>
              </a:rPr>
              <a:t> </a:t>
            </a:r>
            <a:r>
              <a:rPr lang="ru-RU" dirty="0" err="1">
                <a:solidFill>
                  <a:schemeClr val="accent1">
                    <a:lumMod val="50000"/>
                  </a:schemeClr>
                </a:solidFill>
              </a:rPr>
              <a:t>өсімдік</a:t>
            </a:r>
            <a:r>
              <a:rPr lang="ru-RU" dirty="0">
                <a:solidFill>
                  <a:schemeClr val="accent1">
                    <a:lumMod val="50000"/>
                  </a:schemeClr>
                </a:solidFill>
              </a:rPr>
              <a:t> </a:t>
            </a:r>
            <a:r>
              <a:rPr lang="ru-RU" dirty="0" err="1">
                <a:solidFill>
                  <a:schemeClr val="accent1">
                    <a:lumMod val="50000"/>
                  </a:schemeClr>
                </a:solidFill>
              </a:rPr>
              <a:t>трансформациялауда</a:t>
            </a:r>
            <a:r>
              <a:rPr lang="ru-RU" dirty="0">
                <a:solidFill>
                  <a:schemeClr val="accent1">
                    <a:lumMod val="50000"/>
                  </a:schemeClr>
                </a:solidFill>
              </a:rPr>
              <a:t> </a:t>
            </a:r>
            <a:r>
              <a:rPr lang="ru-RU" dirty="0" err="1">
                <a:solidFill>
                  <a:schemeClr val="accent1">
                    <a:lumMod val="50000"/>
                  </a:schemeClr>
                </a:solidFill>
              </a:rPr>
              <a:t>қолданылады</a:t>
            </a:r>
            <a:r>
              <a:rPr lang="ru-RU" dirty="0">
                <a:solidFill>
                  <a:schemeClr val="accent1">
                    <a:lumMod val="50000"/>
                  </a:schemeClr>
                </a:solidFill>
              </a:rPr>
              <a:t>. </a:t>
            </a:r>
          </a:p>
        </p:txBody>
      </p:sp>
      <p:pic>
        <p:nvPicPr>
          <p:cNvPr id="4" name="Рисунок 3" descr="Agrobacterium-tumefaciens.png">
            <a:extLst>
              <a:ext uri="{FF2B5EF4-FFF2-40B4-BE49-F238E27FC236}">
                <a16:creationId xmlns:a16="http://schemas.microsoft.com/office/drawing/2014/main" id="{47904559-C1C6-1671-716B-B520ECE081F1}"/>
              </a:ext>
            </a:extLst>
          </p:cNvPr>
          <p:cNvPicPr>
            <a:picLocks noChangeAspect="1"/>
          </p:cNvPicPr>
          <p:nvPr/>
        </p:nvPicPr>
        <p:blipFill>
          <a:blip r:embed="rId2"/>
          <a:stretch>
            <a:fillRect/>
          </a:stretch>
        </p:blipFill>
        <p:spPr>
          <a:xfrm>
            <a:off x="2238348" y="3286125"/>
            <a:ext cx="2513942" cy="318611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аааа.jpg">
            <a:extLst>
              <a:ext uri="{FF2B5EF4-FFF2-40B4-BE49-F238E27FC236}">
                <a16:creationId xmlns:a16="http://schemas.microsoft.com/office/drawing/2014/main" id="{5078724F-CE92-C20D-CA90-047442F5D918}"/>
              </a:ext>
            </a:extLst>
          </p:cNvPr>
          <p:cNvPicPr>
            <a:picLocks noChangeAspect="1"/>
          </p:cNvPicPr>
          <p:nvPr/>
        </p:nvPicPr>
        <p:blipFill>
          <a:blip r:embed="rId3"/>
          <a:stretch>
            <a:fillRect/>
          </a:stretch>
        </p:blipFill>
        <p:spPr>
          <a:xfrm>
            <a:off x="5524496" y="3357562"/>
            <a:ext cx="3786214" cy="2371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5D6E82B3-0601-2D70-DEE9-C27F70FA8978}"/>
              </a:ext>
            </a:extLst>
          </p:cNvPr>
          <p:cNvSpPr txBox="1"/>
          <p:nvPr/>
        </p:nvSpPr>
        <p:spPr>
          <a:xfrm>
            <a:off x="5810250" y="6072188"/>
            <a:ext cx="3429000" cy="369887"/>
          </a:xfrm>
          <a:prstGeom prst="rect">
            <a:avLst/>
          </a:prstGeom>
          <a:noFill/>
        </p:spPr>
        <p:txBody>
          <a:bodyPr>
            <a:spAutoFit/>
          </a:bodyPr>
          <a:lstStyle/>
          <a:p>
            <a:pPr fontAlgn="auto">
              <a:spcBef>
                <a:spcPts val="0"/>
              </a:spcBef>
              <a:spcAft>
                <a:spcPts val="0"/>
              </a:spcAft>
              <a:defRPr/>
            </a:pPr>
            <a:r>
              <a:rPr lang="ru-RU" dirty="0">
                <a:solidFill>
                  <a:schemeClr val="accent1">
                    <a:lumMod val="50000"/>
                  </a:schemeClr>
                </a:solidFill>
                <a:latin typeface="+mj-lt"/>
                <a:cs typeface="+mn-cs"/>
              </a:rPr>
              <a:t>*</a:t>
            </a:r>
            <a:r>
              <a:rPr lang="ru-RU" dirty="0" err="1">
                <a:solidFill>
                  <a:schemeClr val="accent1">
                    <a:lumMod val="50000"/>
                  </a:schemeClr>
                </a:solidFill>
                <a:latin typeface="+mj-lt"/>
                <a:cs typeface="+mn-cs"/>
              </a:rPr>
              <a:t>Тамырда</a:t>
            </a:r>
            <a:r>
              <a:rPr lang="ru-RU" dirty="0">
                <a:solidFill>
                  <a:schemeClr val="accent1">
                    <a:lumMod val="50000"/>
                  </a:schemeClr>
                </a:solidFill>
                <a:latin typeface="+mj-lt"/>
                <a:cs typeface="+mn-cs"/>
              </a:rPr>
              <a:t> </a:t>
            </a:r>
            <a:r>
              <a:rPr lang="ru-RU" dirty="0" err="1">
                <a:solidFill>
                  <a:schemeClr val="accent1">
                    <a:lumMod val="50000"/>
                  </a:schemeClr>
                </a:solidFill>
                <a:latin typeface="+mj-lt"/>
                <a:cs typeface="+mn-cs"/>
              </a:rPr>
              <a:t>түзілген</a:t>
            </a:r>
            <a:r>
              <a:rPr lang="ru-RU" dirty="0">
                <a:solidFill>
                  <a:schemeClr val="accent1">
                    <a:lumMod val="50000"/>
                  </a:schemeClr>
                </a:solidFill>
                <a:latin typeface="+mj-lt"/>
                <a:cs typeface="+mn-cs"/>
              </a:rPr>
              <a:t> </a:t>
            </a:r>
            <a:r>
              <a:rPr lang="ru-RU" dirty="0" err="1">
                <a:solidFill>
                  <a:schemeClr val="accent1">
                    <a:lumMod val="50000"/>
                  </a:schemeClr>
                </a:solidFill>
                <a:latin typeface="+mj-lt"/>
                <a:cs typeface="+mn-cs"/>
              </a:rPr>
              <a:t>тәжді</a:t>
            </a:r>
            <a:r>
              <a:rPr lang="ru-RU" dirty="0">
                <a:solidFill>
                  <a:schemeClr val="accent1">
                    <a:lumMod val="50000"/>
                  </a:schemeClr>
                </a:solidFill>
                <a:latin typeface="+mj-lt"/>
                <a:cs typeface="+mn-cs"/>
              </a:rPr>
              <a:t> галл.</a:t>
            </a:r>
          </a:p>
        </p:txBody>
      </p:sp>
    </p:spTree>
  </p:cSld>
  <p:clrMapOvr>
    <a:masterClrMapping/>
  </p:clrMapOvr>
  <p:transition>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Похожее изображение">
            <a:extLst>
              <a:ext uri="{FF2B5EF4-FFF2-40B4-BE49-F238E27FC236}">
                <a16:creationId xmlns:a16="http://schemas.microsoft.com/office/drawing/2014/main" id="{A8D4579A-E27B-CAB3-2BD3-71B3173D4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3194050"/>
            <a:ext cx="2779713"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Картинки по запросу Корончатый галл">
            <a:extLst>
              <a:ext uri="{FF2B5EF4-FFF2-40B4-BE49-F238E27FC236}">
                <a16:creationId xmlns:a16="http://schemas.microsoft.com/office/drawing/2014/main" id="{196577FD-80C4-17DC-25EE-C4D4934F6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3194050"/>
            <a:ext cx="218281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Картинки по запросу Корончатый галл">
            <a:extLst>
              <a:ext uri="{FF2B5EF4-FFF2-40B4-BE49-F238E27FC236}">
                <a16:creationId xmlns:a16="http://schemas.microsoft.com/office/drawing/2014/main" id="{C4B427A5-5875-5488-C3B5-4ED8EE8AA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613" y="3194050"/>
            <a:ext cx="2919412"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1">
            <a:extLst>
              <a:ext uri="{FF2B5EF4-FFF2-40B4-BE49-F238E27FC236}">
                <a16:creationId xmlns:a16="http://schemas.microsoft.com/office/drawing/2014/main" id="{6E3CA4A5-91A9-798D-FB41-6033D9AC1D5F}"/>
              </a:ext>
            </a:extLst>
          </p:cNvPr>
          <p:cNvSpPr txBox="1">
            <a:spLocks/>
          </p:cNvSpPr>
          <p:nvPr/>
        </p:nvSpPr>
        <p:spPr>
          <a:xfrm>
            <a:off x="838200" y="5105400"/>
            <a:ext cx="10515600" cy="1325563"/>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ru-RU" sz="2800" b="1" dirty="0"/>
              <a:t>1907 </a:t>
            </a:r>
            <a:r>
              <a:rPr lang="ru-RU" sz="2800" b="1" dirty="0" err="1"/>
              <a:t>жылы</a:t>
            </a:r>
            <a:r>
              <a:rPr lang="ru-RU" sz="2800" b="1" dirty="0"/>
              <a:t>  Э. Смит пен  К. </a:t>
            </a:r>
            <a:r>
              <a:rPr lang="ru-RU" sz="2800" b="1" dirty="0" err="1"/>
              <a:t>Таунсенд</a:t>
            </a:r>
            <a:r>
              <a:rPr lang="ru-RU" sz="2800" b="1" dirty="0"/>
              <a:t>. </a:t>
            </a:r>
            <a:r>
              <a:rPr lang="ru-RU" sz="2800" b="1" i="1" dirty="0"/>
              <a:t>А. </a:t>
            </a:r>
            <a:r>
              <a:rPr lang="en-US" sz="2800" b="1" i="1" dirty="0" err="1"/>
              <a:t>Tumefaciens</a:t>
            </a:r>
            <a:r>
              <a:rPr lang="kk-KZ" sz="2800" b="1" i="1" dirty="0"/>
              <a:t> бактерияларының патогендігін анықтады</a:t>
            </a:r>
            <a:endParaRPr lang="ru-RU" sz="2800" dirty="0"/>
          </a:p>
        </p:txBody>
      </p:sp>
      <p:sp>
        <p:nvSpPr>
          <p:cNvPr id="4" name="Прямоугольник 3">
            <a:extLst>
              <a:ext uri="{FF2B5EF4-FFF2-40B4-BE49-F238E27FC236}">
                <a16:creationId xmlns:a16="http://schemas.microsoft.com/office/drawing/2014/main" id="{D7863442-6633-CC98-C0C3-FAE4CFC60233}"/>
              </a:ext>
            </a:extLst>
          </p:cNvPr>
          <p:cNvSpPr/>
          <p:nvPr/>
        </p:nvSpPr>
        <p:spPr>
          <a:xfrm>
            <a:off x="838200" y="303213"/>
            <a:ext cx="10140950" cy="3048000"/>
          </a:xfrm>
          <a:prstGeom prst="rect">
            <a:avLst/>
          </a:prstGeom>
        </p:spPr>
        <p:txBody>
          <a:bodyPr>
            <a:spAutoFit/>
          </a:bodyPr>
          <a:lstStyle/>
          <a:p>
            <a:pPr algn="just" fontAlgn="auto">
              <a:spcBef>
                <a:spcPts val="0"/>
              </a:spcBef>
              <a:spcAft>
                <a:spcPts val="0"/>
              </a:spcAft>
              <a:defRPr/>
            </a:pP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b="1" dirty="0">
                <a:solidFill>
                  <a:schemeClr val="accent1">
                    <a:lumMod val="50000"/>
                  </a:schemeClr>
                </a:solidFill>
                <a:latin typeface="Times New Roman" panose="02020603050405020304" pitchFamily="18" charset="0"/>
                <a:cs typeface="Times New Roman" panose="02020603050405020304" pitchFamily="18" charset="0"/>
              </a:rPr>
              <a:t>A. </a:t>
            </a:r>
            <a:r>
              <a:rPr lang="en-US" sz="2400" b="1" dirty="0">
                <a:solidFill>
                  <a:schemeClr val="accent1">
                    <a:lumMod val="50000"/>
                  </a:schemeClr>
                </a:solidFill>
                <a:latin typeface="Times New Roman" panose="02020603050405020304" pitchFamily="18" charset="0"/>
                <a:cs typeface="Times New Roman" panose="02020603050405020304" pitchFamily="18" charset="0"/>
              </a:rPr>
              <a:t>T</a:t>
            </a:r>
            <a:r>
              <a:rPr lang="ru-RU" sz="2400" b="1" dirty="0" err="1">
                <a:solidFill>
                  <a:schemeClr val="accent1">
                    <a:lumMod val="50000"/>
                  </a:schemeClr>
                </a:solidFill>
                <a:latin typeface="Times New Roman" panose="02020603050405020304" pitchFamily="18" charset="0"/>
                <a:cs typeface="Times New Roman" panose="02020603050405020304" pitchFamily="18" charset="0"/>
              </a:rPr>
              <a:t>umefaciens</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бактериялы</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табиғы</a:t>
            </a:r>
            <a:r>
              <a:rPr lang="ru-RU" sz="2400" dirty="0">
                <a:solidFill>
                  <a:schemeClr val="accent1">
                    <a:lumMod val="50000"/>
                  </a:schemeClr>
                </a:solidFill>
                <a:latin typeface="Times New Roman" panose="02020603050405020304" pitchFamily="18" charset="0"/>
                <a:cs typeface="Times New Roman" panose="02020603050405020304" pitchFamily="18" charset="0"/>
              </a:rPr>
              <a:t> механизм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арқылы</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өз</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плазмидасын</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өсімдікке</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тасымалдай</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алады</a:t>
            </a:r>
            <a:r>
              <a:rPr lang="ru-RU" sz="2400" dirty="0">
                <a:solidFill>
                  <a:schemeClr val="accent1">
                    <a:lumMod val="50000"/>
                  </a:schemeClr>
                </a:solidFill>
                <a:latin typeface="Times New Roman" panose="02020603050405020304" pitchFamily="18" charset="0"/>
                <a:cs typeface="Times New Roman" panose="02020603050405020304" pitchFamily="18" charset="0"/>
              </a:rPr>
              <a:t>.</a:t>
            </a:r>
            <a:r>
              <a:rPr lang="ru-RU" sz="2400" b="1"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Табиғатта</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бактериялар</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өсімдіктердің</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зақымдалған</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жеріне</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бекініп</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плазмида</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бөлігі</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өсімдік</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клеткасына</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енеді</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Нәтижесінде</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өсімдік</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клеткалары</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тәжді</a:t>
            </a:r>
            <a:r>
              <a:rPr lang="ru-RU" sz="2400" dirty="0">
                <a:solidFill>
                  <a:schemeClr val="accent1">
                    <a:lumMod val="50000"/>
                  </a:schemeClr>
                </a:solidFill>
                <a:latin typeface="Times New Roman" panose="02020603050405020304" pitchFamily="18" charset="0"/>
                <a:cs typeface="Times New Roman" panose="02020603050405020304" pitchFamily="18" charset="0"/>
              </a:rPr>
              <a:t> галл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атты</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ісік</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түзеді</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Бұл</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плазмидалық</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ДНҚның</a:t>
            </a:r>
            <a:r>
              <a:rPr lang="ru-RU" sz="2400" dirty="0">
                <a:solidFill>
                  <a:schemeClr val="accent1">
                    <a:lumMod val="50000"/>
                  </a:schemeClr>
                </a:solidFill>
                <a:latin typeface="Times New Roman" panose="02020603050405020304" pitchFamily="18" charset="0"/>
                <a:cs typeface="Times New Roman" panose="02020603050405020304" pitchFamily="18" charset="0"/>
              </a:rPr>
              <a:t> эукариот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клеткасына</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тасымалдануының</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табиғатта</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кездесетін</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жалғыз</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мысалы</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және</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генетикалық</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ақпараттың</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тасымалдануының</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бұл</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механизмі</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генетикалық</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инженерияда</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қолдануға</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өте</a:t>
            </a:r>
            <a:r>
              <a:rPr lang="ru-RU" sz="2400" dirty="0">
                <a:solidFill>
                  <a:schemeClr val="accent1">
                    <a:lumMod val="50000"/>
                  </a:schemeClr>
                </a:solidFill>
                <a:latin typeface="Times New Roman" panose="02020603050405020304" pitchFamily="18" charset="0"/>
                <a:cs typeface="Times New Roman" panose="02020603050405020304" pitchFamily="18" charset="0"/>
              </a:rPr>
              <a:t> </a:t>
            </a:r>
            <a:r>
              <a:rPr lang="ru-RU" sz="2400" dirty="0" err="1">
                <a:solidFill>
                  <a:schemeClr val="accent1">
                    <a:lumMod val="50000"/>
                  </a:schemeClr>
                </a:solidFill>
                <a:latin typeface="Times New Roman" panose="02020603050405020304" pitchFamily="18" charset="0"/>
                <a:cs typeface="Times New Roman" panose="02020603050405020304" pitchFamily="18" charset="0"/>
              </a:rPr>
              <a:t>тиімді</a:t>
            </a:r>
            <a:endParaRPr lang="ru-RU" sz="2400" dirty="0">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a:extLst>
              <a:ext uri="{FF2B5EF4-FFF2-40B4-BE49-F238E27FC236}">
                <a16:creationId xmlns:a16="http://schemas.microsoft.com/office/drawing/2014/main" id="{9DF3C827-D240-B363-E144-2B24AB2357B2}"/>
              </a:ext>
            </a:extLst>
          </p:cNvPr>
          <p:cNvSpPr>
            <a:spLocks noGrp="1"/>
          </p:cNvSpPr>
          <p:nvPr>
            <p:ph type="title"/>
          </p:nvPr>
        </p:nvSpPr>
        <p:spPr>
          <a:xfrm>
            <a:off x="785813" y="12700"/>
            <a:ext cx="10515600" cy="1325563"/>
          </a:xfrm>
        </p:spPr>
        <p:txBody>
          <a:bodyPr/>
          <a:lstStyle/>
          <a:p>
            <a:r>
              <a:rPr lang="ru-RU" altLang="ru-KZ" sz="2800" b="1" i="1"/>
              <a:t>A. </a:t>
            </a:r>
            <a:r>
              <a:rPr lang="en-US" altLang="ru-KZ" sz="2800" b="1" i="1"/>
              <a:t>T</a:t>
            </a:r>
            <a:r>
              <a:rPr lang="ru-RU" altLang="ru-KZ" sz="2800" b="1" i="1"/>
              <a:t>umefaciens бактерияларымен өсімдіктердің генетикалық трансформациясы</a:t>
            </a:r>
            <a:endParaRPr lang="ru-RU" altLang="ru-KZ" sz="2800" b="1"/>
          </a:p>
        </p:txBody>
      </p:sp>
      <p:sp>
        <p:nvSpPr>
          <p:cNvPr id="8195" name="Прямоугольник 3">
            <a:extLst>
              <a:ext uri="{FF2B5EF4-FFF2-40B4-BE49-F238E27FC236}">
                <a16:creationId xmlns:a16="http://schemas.microsoft.com/office/drawing/2014/main" id="{CDD7E114-43AB-1552-EFDF-D760B34592A9}"/>
              </a:ext>
            </a:extLst>
          </p:cNvPr>
          <p:cNvSpPr>
            <a:spLocks noChangeArrowheads="1"/>
          </p:cNvSpPr>
          <p:nvPr/>
        </p:nvSpPr>
        <p:spPr bwMode="auto">
          <a:xfrm>
            <a:off x="785813" y="6080125"/>
            <a:ext cx="1051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ru-RU" altLang="ru-KZ">
                <a:solidFill>
                  <a:srgbClr val="009900"/>
                </a:solidFill>
              </a:rPr>
              <a:t>Өсімдіктің </a:t>
            </a:r>
            <a:r>
              <a:rPr lang="ru-RU" altLang="ru-KZ" i="1">
                <a:solidFill>
                  <a:srgbClr val="009900"/>
                </a:solidFill>
              </a:rPr>
              <a:t>A. </a:t>
            </a:r>
            <a:r>
              <a:rPr lang="en-US" altLang="ru-KZ" i="1">
                <a:solidFill>
                  <a:srgbClr val="009900"/>
                </a:solidFill>
              </a:rPr>
              <a:t>T</a:t>
            </a:r>
            <a:r>
              <a:rPr lang="ru-RU" altLang="ru-KZ" i="1">
                <a:solidFill>
                  <a:srgbClr val="009900"/>
                </a:solidFill>
              </a:rPr>
              <a:t>umefaciens бактериясымен </a:t>
            </a:r>
            <a:r>
              <a:rPr lang="ru-RU" altLang="ru-KZ">
                <a:solidFill>
                  <a:srgbClr val="009900"/>
                </a:solidFill>
              </a:rPr>
              <a:t>генетическалық колонизациялануы </a:t>
            </a:r>
            <a:r>
              <a:rPr lang="ru-RU" altLang="ru-KZ" i="1">
                <a:solidFill>
                  <a:srgbClr val="009900"/>
                </a:solidFill>
              </a:rPr>
              <a:t>:</a:t>
            </a:r>
            <a:r>
              <a:rPr lang="ru-RU" altLang="ru-KZ">
                <a:solidFill>
                  <a:srgbClr val="009900"/>
                </a:solidFill>
              </a:rPr>
              <a:t> </a:t>
            </a:r>
            <a:r>
              <a:rPr lang="en-US" altLang="ru-KZ">
                <a:solidFill>
                  <a:srgbClr val="009900"/>
                </a:solidFill>
              </a:rPr>
              <a:t>a</a:t>
            </a:r>
            <a:r>
              <a:rPr lang="ru-RU" altLang="ru-KZ">
                <a:solidFill>
                  <a:srgbClr val="009900"/>
                </a:solidFill>
              </a:rPr>
              <a:t>- агробактериялар ризосферада тіршілік етеді; </a:t>
            </a:r>
            <a:r>
              <a:rPr lang="en-US" altLang="ru-KZ">
                <a:solidFill>
                  <a:srgbClr val="009900"/>
                </a:solidFill>
              </a:rPr>
              <a:t>b</a:t>
            </a:r>
            <a:r>
              <a:rPr lang="ru-RU" altLang="ru-KZ">
                <a:solidFill>
                  <a:srgbClr val="009900"/>
                </a:solidFill>
              </a:rPr>
              <a:t> - </a:t>
            </a:r>
            <a:r>
              <a:rPr lang="ru-RU" altLang="ru-KZ" i="1">
                <a:solidFill>
                  <a:srgbClr val="009900"/>
                </a:solidFill>
              </a:rPr>
              <a:t>A. </a:t>
            </a:r>
            <a:r>
              <a:rPr lang="en-US" altLang="ru-KZ" i="1">
                <a:solidFill>
                  <a:srgbClr val="009900"/>
                </a:solidFill>
              </a:rPr>
              <a:t>T</a:t>
            </a:r>
            <a:r>
              <a:rPr lang="ru-RU" altLang="ru-KZ" i="1">
                <a:solidFill>
                  <a:srgbClr val="009900"/>
                </a:solidFill>
              </a:rPr>
              <a:t>umefaciens құрылысы</a:t>
            </a:r>
            <a:r>
              <a:rPr lang="ru-RU" altLang="ru-KZ">
                <a:solidFill>
                  <a:srgbClr val="009900"/>
                </a:solidFill>
              </a:rPr>
              <a:t>; </a:t>
            </a:r>
            <a:r>
              <a:rPr lang="en-US" altLang="ru-KZ">
                <a:solidFill>
                  <a:srgbClr val="009900"/>
                </a:solidFill>
              </a:rPr>
              <a:t>c</a:t>
            </a:r>
            <a:r>
              <a:rPr lang="ru-RU" altLang="ru-KZ">
                <a:solidFill>
                  <a:srgbClr val="009900"/>
                </a:solidFill>
              </a:rPr>
              <a:t> –Т-ДНК геномға енуі; </a:t>
            </a:r>
            <a:r>
              <a:rPr lang="en-US" altLang="ru-KZ">
                <a:solidFill>
                  <a:srgbClr val="009900"/>
                </a:solidFill>
              </a:rPr>
              <a:t>d</a:t>
            </a:r>
            <a:r>
              <a:rPr lang="ru-RU" altLang="ru-KZ">
                <a:solidFill>
                  <a:srgbClr val="009900"/>
                </a:solidFill>
              </a:rPr>
              <a:t> – ісіктін туындауы</a:t>
            </a:r>
          </a:p>
        </p:txBody>
      </p:sp>
      <p:pic>
        <p:nvPicPr>
          <p:cNvPr id="8196" name="Picture 2" descr="Figure 11-13. In the process of causing crown gall disease, the bacterium Agrobacterium tumefaciens inserts a part of its Ti plasmidâa region called T-DNAâinto a chromosome of the host plant.">
            <a:extLst>
              <a:ext uri="{FF2B5EF4-FFF2-40B4-BE49-F238E27FC236}">
                <a16:creationId xmlns:a16="http://schemas.microsoft.com/office/drawing/2014/main" id="{CC15A60F-76A5-7348-3D4D-4FF5F9AE0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1149350"/>
            <a:ext cx="10399712"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4" name="Oval 1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4" name="Straight Connector 2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Рисунок 3" descr="Изображение выглядит как Графика, искусство, мультфильм, графический дизайн&#10;&#10;Автоматически созданное описание">
            <a:extLst>
              <a:ext uri="{FF2B5EF4-FFF2-40B4-BE49-F238E27FC236}">
                <a16:creationId xmlns:a16="http://schemas.microsoft.com/office/drawing/2014/main" id="{66033110-C5CA-A8B1-D495-71E5CEDF8BA4}"/>
              </a:ext>
            </a:extLst>
          </p:cNvPr>
          <p:cNvPicPr>
            <a:picLocks noChangeAspect="1"/>
          </p:cNvPicPr>
          <p:nvPr/>
        </p:nvPicPr>
        <p:blipFill>
          <a:blip r:embed="rId2"/>
          <a:srcRect t="13117" r="1" b="16976"/>
          <a:stretch/>
        </p:blipFill>
        <p:spPr>
          <a:xfrm>
            <a:off x="626590" y="317578"/>
            <a:ext cx="10851111" cy="3508437"/>
          </a:xfrm>
          <a:prstGeom prst="rect">
            <a:avLst/>
          </a:prstGeom>
        </p:spPr>
      </p:pic>
      <p:grpSp>
        <p:nvGrpSpPr>
          <p:cNvPr id="29" name="Group 2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30" name="Straight Connector 2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Заголовок 1">
            <a:extLst>
              <a:ext uri="{FF2B5EF4-FFF2-40B4-BE49-F238E27FC236}">
                <a16:creationId xmlns:a16="http://schemas.microsoft.com/office/drawing/2014/main" id="{5EEB0A78-9171-C967-4DC2-7E154F9E55DD}"/>
              </a:ext>
            </a:extLst>
          </p:cNvPr>
          <p:cNvSpPr>
            <a:spLocks noGrp="1"/>
          </p:cNvSpPr>
          <p:nvPr>
            <p:ph type="title"/>
          </p:nvPr>
        </p:nvSpPr>
        <p:spPr>
          <a:xfrm>
            <a:off x="550810" y="4466701"/>
            <a:ext cx="4569060" cy="1646481"/>
          </a:xfrm>
          <a:noFill/>
        </p:spPr>
        <p:txBody>
          <a:bodyPr anchor="t">
            <a:normAutofit/>
          </a:bodyPr>
          <a:lstStyle/>
          <a:p>
            <a:r>
              <a:rPr lang="ru-RU" sz="4800" b="1" dirty="0">
                <a:solidFill>
                  <a:schemeClr val="bg1"/>
                </a:solidFill>
              </a:rPr>
              <a:t>Биотерроризм</a:t>
            </a:r>
            <a:endParaRPr lang="ru-KZ" sz="4800" b="1" dirty="0">
              <a:solidFill>
                <a:schemeClr val="bg1"/>
              </a:solidFill>
            </a:endParaRPr>
          </a:p>
        </p:txBody>
      </p:sp>
      <p:sp>
        <p:nvSpPr>
          <p:cNvPr id="3" name="Объект 2">
            <a:extLst>
              <a:ext uri="{FF2B5EF4-FFF2-40B4-BE49-F238E27FC236}">
                <a16:creationId xmlns:a16="http://schemas.microsoft.com/office/drawing/2014/main" id="{3F54F9C0-CF72-DCF5-74F5-70EBBD1D9F31}"/>
              </a:ext>
            </a:extLst>
          </p:cNvPr>
          <p:cNvSpPr>
            <a:spLocks noGrp="1"/>
          </p:cNvSpPr>
          <p:nvPr>
            <p:ph idx="1"/>
          </p:nvPr>
        </p:nvSpPr>
        <p:spPr>
          <a:xfrm>
            <a:off x="5131578" y="4119087"/>
            <a:ext cx="6673386" cy="2339277"/>
          </a:xfrm>
          <a:noFill/>
        </p:spPr>
        <p:txBody>
          <a:bodyPr anchor="t">
            <a:normAutofit/>
          </a:bodyPr>
          <a:lstStyle/>
          <a:p>
            <a:pPr marL="0" indent="0">
              <a:buNone/>
            </a:pPr>
            <a:r>
              <a:rPr lang="kk-KZ" sz="2400" dirty="0" err="1">
                <a:solidFill>
                  <a:schemeClr val="bg1"/>
                </a:solidFill>
              </a:rPr>
              <a:t>Биотерроризм</a:t>
            </a:r>
            <a:r>
              <a:rPr lang="kk-KZ" sz="2400" dirty="0">
                <a:solidFill>
                  <a:schemeClr val="bg1"/>
                </a:solidFill>
              </a:rPr>
              <a:t> адамдардың, жануарлардың немесе өсімдіктердің өліміне немесе ауруына әкелетін биологиялық қаруды қасақана қолдануды білдіреді. Бұл биологиялық агенттерге бактериялар, вирустар, токсиндер немесе саңырауқұлақтар кіруі мүмкін.</a:t>
            </a:r>
            <a:endParaRPr lang="ru-KZ" sz="2400" dirty="0">
              <a:solidFill>
                <a:schemeClr val="bg1"/>
              </a:solidFill>
            </a:endParaRPr>
          </a:p>
        </p:txBody>
      </p:sp>
    </p:spTree>
    <p:extLst>
      <p:ext uri="{BB962C8B-B14F-4D97-AF65-F5344CB8AC3E}">
        <p14:creationId xmlns:p14="http://schemas.microsoft.com/office/powerpoint/2010/main" val="59744833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444</TotalTime>
  <Words>1290</Words>
  <Application>Microsoft Office PowerPoint</Application>
  <PresentationFormat>Широкоэкранный</PresentationFormat>
  <Paragraphs>89</Paragraphs>
  <Slides>27</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27</vt:i4>
      </vt:variant>
    </vt:vector>
  </HeadingPairs>
  <TitlesOfParts>
    <vt:vector size="34" baseType="lpstr">
      <vt:lpstr>Aptos</vt:lpstr>
      <vt:lpstr>Aptos Display</vt:lpstr>
      <vt:lpstr>Arial</vt:lpstr>
      <vt:lpstr>Calibri</vt:lpstr>
      <vt:lpstr>Times New Roman</vt:lpstr>
      <vt:lpstr>Wingdings</vt:lpstr>
      <vt:lpstr>Тема Office</vt:lpstr>
      <vt:lpstr>Презентация PowerPoint</vt:lpstr>
      <vt:lpstr>ГМО бұл? </vt:lpstr>
      <vt:lpstr>Дәстүрлі селекция</vt:lpstr>
      <vt:lpstr>Вирусқа төзімділік</vt:lpstr>
      <vt:lpstr>Биопестициды</vt:lpstr>
      <vt:lpstr>..Агробактериялар..</vt:lpstr>
      <vt:lpstr>Презентация PowerPoint</vt:lpstr>
      <vt:lpstr>A. Tumefaciens бактерияларымен өсімдіктердің генетикалық трансформациясы</vt:lpstr>
      <vt:lpstr>Биотерроризм</vt:lpstr>
      <vt:lpstr>Презентация PowerPoint</vt:lpstr>
      <vt:lpstr>Презентация PowerPoint</vt:lpstr>
      <vt:lpstr>Презентация PowerPoint</vt:lpstr>
      <vt:lpstr>Презентация PowerPoint</vt:lpstr>
      <vt:lpstr>Категория А</vt:lpstr>
      <vt:lpstr>Категория В</vt:lpstr>
      <vt:lpstr>Категория С</vt:lpstr>
      <vt:lpstr>Вирустар биоагент ретінде</vt:lpstr>
      <vt:lpstr>Презентация PowerPoint</vt:lpstr>
      <vt:lpstr>Презентация PowerPoint</vt:lpstr>
      <vt:lpstr>Тышқан шешек вирусы</vt:lpstr>
      <vt:lpstr>Синтездік вирустар</vt:lpstr>
      <vt:lpstr>Презентация PowerPoint</vt:lpstr>
      <vt:lpstr>Презентация PowerPoint</vt:lpstr>
      <vt:lpstr>Презентация PowerPoint</vt:lpstr>
      <vt:lpstr>Презентация PowerPoint</vt:lpstr>
      <vt:lpstr>Қорытынды</vt:lpstr>
      <vt:lpstr>Пайдаланылған әдебиеттер</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Khamida Yerkinova</dc:creator>
  <cp:lastModifiedBy>Пользователь</cp:lastModifiedBy>
  <cp:revision>8</cp:revision>
  <dcterms:created xsi:type="dcterms:W3CDTF">2024-10-13T18:35:59Z</dcterms:created>
  <dcterms:modified xsi:type="dcterms:W3CDTF">2024-11-04T08:13:18Z</dcterms:modified>
</cp:coreProperties>
</file>